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6" r:id="rId2"/>
    <p:sldId id="262" r:id="rId3"/>
    <p:sldId id="263" r:id="rId4"/>
    <p:sldId id="315" r:id="rId5"/>
    <p:sldId id="316" r:id="rId6"/>
    <p:sldId id="317" r:id="rId7"/>
    <p:sldId id="318" r:id="rId8"/>
    <p:sldId id="319" r:id="rId9"/>
    <p:sldId id="320" r:id="rId10"/>
    <p:sldId id="264" r:id="rId11"/>
    <p:sldId id="265" r:id="rId12"/>
    <p:sldId id="269" r:id="rId13"/>
    <p:sldId id="266" r:id="rId14"/>
    <p:sldId id="267" r:id="rId15"/>
    <p:sldId id="268" r:id="rId16"/>
    <p:sldId id="271" r:id="rId17"/>
    <p:sldId id="272" r:id="rId18"/>
    <p:sldId id="273" r:id="rId19"/>
    <p:sldId id="274" r:id="rId20"/>
    <p:sldId id="275" r:id="rId21"/>
    <p:sldId id="321" r:id="rId22"/>
    <p:sldId id="278" r:id="rId23"/>
    <p:sldId id="277" r:id="rId24"/>
    <p:sldId id="279" r:id="rId25"/>
    <p:sldId id="280" r:id="rId26"/>
    <p:sldId id="281" r:id="rId27"/>
    <p:sldId id="282" r:id="rId28"/>
    <p:sldId id="283" r:id="rId29"/>
    <p:sldId id="287" r:id="rId30"/>
    <p:sldId id="284" r:id="rId31"/>
    <p:sldId id="285" r:id="rId32"/>
    <p:sldId id="286" r:id="rId33"/>
    <p:sldId id="288" r:id="rId34"/>
    <p:sldId id="276" r:id="rId35"/>
    <p:sldId id="322" r:id="rId36"/>
    <p:sldId id="289" r:id="rId37"/>
    <p:sldId id="290" r:id="rId38"/>
    <p:sldId id="291" r:id="rId39"/>
    <p:sldId id="292" r:id="rId40"/>
    <p:sldId id="313" r:id="rId41"/>
    <p:sldId id="298" r:id="rId42"/>
    <p:sldId id="294" r:id="rId43"/>
    <p:sldId id="295" r:id="rId44"/>
    <p:sldId id="299" r:id="rId45"/>
    <p:sldId id="293" r:id="rId46"/>
    <p:sldId id="300" r:id="rId47"/>
    <p:sldId id="296" r:id="rId48"/>
    <p:sldId id="297" r:id="rId49"/>
    <p:sldId id="301" r:id="rId50"/>
    <p:sldId id="302" r:id="rId51"/>
    <p:sldId id="270" r:id="rId52"/>
    <p:sldId id="303" r:id="rId53"/>
    <p:sldId id="304" r:id="rId54"/>
    <p:sldId id="305" r:id="rId55"/>
    <p:sldId id="323" r:id="rId56"/>
    <p:sldId id="306" r:id="rId57"/>
    <p:sldId id="307" r:id="rId58"/>
    <p:sldId id="308" r:id="rId59"/>
    <p:sldId id="324" r:id="rId60"/>
    <p:sldId id="309" r:id="rId61"/>
    <p:sldId id="325" r:id="rId62"/>
    <p:sldId id="312" r:id="rId63"/>
    <p:sldId id="346" r:id="rId64"/>
    <p:sldId id="347" r:id="rId65"/>
    <p:sldId id="327" r:id="rId66"/>
    <p:sldId id="326" r:id="rId67"/>
    <p:sldId id="328" r:id="rId68"/>
    <p:sldId id="329" r:id="rId69"/>
    <p:sldId id="330" r:id="rId70"/>
    <p:sldId id="331" r:id="rId71"/>
    <p:sldId id="332" r:id="rId72"/>
    <p:sldId id="333" r:id="rId73"/>
    <p:sldId id="334" r:id="rId74"/>
    <p:sldId id="335" r:id="rId75"/>
    <p:sldId id="336" r:id="rId76"/>
    <p:sldId id="338" r:id="rId77"/>
    <p:sldId id="337" r:id="rId78"/>
    <p:sldId id="339" r:id="rId79"/>
    <p:sldId id="340" r:id="rId80"/>
    <p:sldId id="341" r:id="rId81"/>
    <p:sldId id="342" r:id="rId82"/>
    <p:sldId id="343" r:id="rId83"/>
    <p:sldId id="344" r:id="rId84"/>
    <p:sldId id="348" r:id="rId85"/>
  </p:sldIdLst>
  <p:sldSz cx="9144000" cy="5715000" type="screen16x1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1062" y="9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A4E1F-16B0-45C6-BA1A-DEC115FCA8AD}" type="doc">
      <dgm:prSet loTypeId="urn:microsoft.com/office/officeart/2005/8/layout/cycle8" loCatId="cycle" qsTypeId="urn:microsoft.com/office/officeart/2005/8/quickstyle/simple1" qsCatId="simple" csTypeId="urn:microsoft.com/office/officeart/2005/8/colors/colorful1" csCatId="colorful" phldr="1"/>
      <dgm:spPr/>
    </dgm:pt>
    <dgm:pt modelId="{52C8890F-E143-4118-8043-1197BD202ABA}">
      <dgm:prSet phldrT="[Texto]" custT="1"/>
      <dgm:spPr/>
      <dgm:t>
        <a:bodyPr/>
        <a:lstStyle/>
        <a:p>
          <a:r>
            <a:rPr lang="es-PE" sz="1600" dirty="0" smtClean="0">
              <a:solidFill>
                <a:schemeClr val="bg1"/>
              </a:solidFill>
            </a:rPr>
            <a:t>Universalidad de los derechos humanos</a:t>
          </a:r>
          <a:endParaRPr lang="es-PE" sz="1600" dirty="0">
            <a:solidFill>
              <a:schemeClr val="bg1"/>
            </a:solidFill>
          </a:endParaRPr>
        </a:p>
      </dgm:t>
    </dgm:pt>
    <dgm:pt modelId="{26076D1C-57E8-4FA8-A575-34691BA87204}" type="parTrans" cxnId="{ACE59ED3-9367-4626-9A6D-D83F8DE508A1}">
      <dgm:prSet/>
      <dgm:spPr/>
      <dgm:t>
        <a:bodyPr/>
        <a:lstStyle/>
        <a:p>
          <a:endParaRPr lang="es-PE" sz="1800">
            <a:solidFill>
              <a:schemeClr val="bg1"/>
            </a:solidFill>
          </a:endParaRPr>
        </a:p>
      </dgm:t>
    </dgm:pt>
    <dgm:pt modelId="{E9D8909B-4E7B-4B94-B1F0-B00B190A890E}" type="sibTrans" cxnId="{ACE59ED3-9367-4626-9A6D-D83F8DE508A1}">
      <dgm:prSet/>
      <dgm:spPr/>
      <dgm:t>
        <a:bodyPr/>
        <a:lstStyle/>
        <a:p>
          <a:endParaRPr lang="es-PE" sz="1800">
            <a:solidFill>
              <a:schemeClr val="bg1"/>
            </a:solidFill>
          </a:endParaRPr>
        </a:p>
      </dgm:t>
    </dgm:pt>
    <dgm:pt modelId="{14835CCC-9AC1-4B7B-997D-30C009343FFF}">
      <dgm:prSet phldrT="[Texto]" custT="1"/>
      <dgm:spPr/>
      <dgm:t>
        <a:bodyPr/>
        <a:lstStyle/>
        <a:p>
          <a:r>
            <a:rPr lang="es-PE" sz="1600" dirty="0" smtClean="0">
              <a:solidFill>
                <a:schemeClr val="bg1"/>
              </a:solidFill>
            </a:rPr>
            <a:t>No discriminación</a:t>
          </a:r>
          <a:endParaRPr lang="es-PE" sz="1600" dirty="0">
            <a:solidFill>
              <a:schemeClr val="bg1"/>
            </a:solidFill>
          </a:endParaRPr>
        </a:p>
      </dgm:t>
    </dgm:pt>
    <dgm:pt modelId="{553D08E4-1BD8-4DD9-8764-9217A4465C3C}" type="parTrans" cxnId="{7A0AC5D1-4B0A-4BF1-966C-7663E1774293}">
      <dgm:prSet/>
      <dgm:spPr/>
      <dgm:t>
        <a:bodyPr/>
        <a:lstStyle/>
        <a:p>
          <a:endParaRPr lang="es-PE" sz="1800">
            <a:solidFill>
              <a:schemeClr val="bg1"/>
            </a:solidFill>
          </a:endParaRPr>
        </a:p>
      </dgm:t>
    </dgm:pt>
    <dgm:pt modelId="{A7563936-98F5-4A03-A712-2EFF6638F29F}" type="sibTrans" cxnId="{7A0AC5D1-4B0A-4BF1-966C-7663E1774293}">
      <dgm:prSet/>
      <dgm:spPr/>
      <dgm:t>
        <a:bodyPr/>
        <a:lstStyle/>
        <a:p>
          <a:endParaRPr lang="es-PE" sz="1800">
            <a:solidFill>
              <a:schemeClr val="bg1"/>
            </a:solidFill>
          </a:endParaRPr>
        </a:p>
      </dgm:t>
    </dgm:pt>
    <dgm:pt modelId="{21B83BFC-F7BF-4D2A-9C01-B89AF465D35F}">
      <dgm:prSet phldrT="[Texto]" custT="1"/>
      <dgm:spPr/>
      <dgm:t>
        <a:bodyPr/>
        <a:lstStyle/>
        <a:p>
          <a:r>
            <a:rPr lang="es-PE" sz="1600" dirty="0" smtClean="0">
              <a:solidFill>
                <a:schemeClr val="bg1"/>
              </a:solidFill>
            </a:rPr>
            <a:t>Interés superior de la niña y el niño</a:t>
          </a:r>
          <a:endParaRPr lang="es-PE" sz="1600" dirty="0">
            <a:solidFill>
              <a:schemeClr val="bg1"/>
            </a:solidFill>
          </a:endParaRPr>
        </a:p>
      </dgm:t>
    </dgm:pt>
    <dgm:pt modelId="{42702E2F-E50D-4EE9-B55E-B583FFCEFDA4}" type="parTrans" cxnId="{BC34C67B-F5DF-48BC-8582-6370F9C2BC56}">
      <dgm:prSet/>
      <dgm:spPr/>
      <dgm:t>
        <a:bodyPr/>
        <a:lstStyle/>
        <a:p>
          <a:endParaRPr lang="es-PE" sz="1800">
            <a:solidFill>
              <a:schemeClr val="bg1"/>
            </a:solidFill>
          </a:endParaRPr>
        </a:p>
      </dgm:t>
    </dgm:pt>
    <dgm:pt modelId="{EDFD045D-E617-4C8E-A82E-5195E3690ED4}" type="sibTrans" cxnId="{BC34C67B-F5DF-48BC-8582-6370F9C2BC56}">
      <dgm:prSet/>
      <dgm:spPr/>
      <dgm:t>
        <a:bodyPr/>
        <a:lstStyle/>
        <a:p>
          <a:endParaRPr lang="es-PE" sz="1800">
            <a:solidFill>
              <a:schemeClr val="bg1"/>
            </a:solidFill>
          </a:endParaRPr>
        </a:p>
      </dgm:t>
    </dgm:pt>
    <dgm:pt modelId="{F9AE2809-EF96-4674-A43F-427025E9F4C8}" type="pres">
      <dgm:prSet presAssocID="{A5EA4E1F-16B0-45C6-BA1A-DEC115FCA8AD}" presName="compositeShape" presStyleCnt="0">
        <dgm:presLayoutVars>
          <dgm:chMax val="7"/>
          <dgm:dir/>
          <dgm:resizeHandles val="exact"/>
        </dgm:presLayoutVars>
      </dgm:prSet>
      <dgm:spPr/>
    </dgm:pt>
    <dgm:pt modelId="{46FC62C5-1BC9-4E88-932C-8434D309BBC5}" type="pres">
      <dgm:prSet presAssocID="{A5EA4E1F-16B0-45C6-BA1A-DEC115FCA8AD}" presName="wedge1" presStyleLbl="node1" presStyleIdx="0" presStyleCnt="3"/>
      <dgm:spPr/>
      <dgm:t>
        <a:bodyPr/>
        <a:lstStyle/>
        <a:p>
          <a:endParaRPr lang="es-PE"/>
        </a:p>
      </dgm:t>
    </dgm:pt>
    <dgm:pt modelId="{772CB913-A209-4F8F-AD1B-E1FF028F55F5}" type="pres">
      <dgm:prSet presAssocID="{A5EA4E1F-16B0-45C6-BA1A-DEC115FCA8AD}" presName="dummy1a" presStyleCnt="0"/>
      <dgm:spPr/>
    </dgm:pt>
    <dgm:pt modelId="{FB647133-1BE7-4B9D-9AEF-5926F5A84D0C}" type="pres">
      <dgm:prSet presAssocID="{A5EA4E1F-16B0-45C6-BA1A-DEC115FCA8AD}" presName="dummy1b" presStyleCnt="0"/>
      <dgm:spPr/>
    </dgm:pt>
    <dgm:pt modelId="{ECFD5B18-725D-4BE1-B4EC-0DE1A9E9B9FF}" type="pres">
      <dgm:prSet presAssocID="{A5EA4E1F-16B0-45C6-BA1A-DEC115FCA8AD}" presName="wedge1Tx" presStyleLbl="node1" presStyleIdx="0" presStyleCnt="3">
        <dgm:presLayoutVars>
          <dgm:chMax val="0"/>
          <dgm:chPref val="0"/>
          <dgm:bulletEnabled val="1"/>
        </dgm:presLayoutVars>
      </dgm:prSet>
      <dgm:spPr/>
      <dgm:t>
        <a:bodyPr/>
        <a:lstStyle/>
        <a:p>
          <a:endParaRPr lang="es-PE"/>
        </a:p>
      </dgm:t>
    </dgm:pt>
    <dgm:pt modelId="{9A9F1874-5CAB-4A17-A101-DA5EE8E818DD}" type="pres">
      <dgm:prSet presAssocID="{A5EA4E1F-16B0-45C6-BA1A-DEC115FCA8AD}" presName="wedge2" presStyleLbl="node1" presStyleIdx="1" presStyleCnt="3"/>
      <dgm:spPr/>
      <dgm:t>
        <a:bodyPr/>
        <a:lstStyle/>
        <a:p>
          <a:endParaRPr lang="es-PE"/>
        </a:p>
      </dgm:t>
    </dgm:pt>
    <dgm:pt modelId="{04D512B7-E07A-4830-9382-6264B5030C7C}" type="pres">
      <dgm:prSet presAssocID="{A5EA4E1F-16B0-45C6-BA1A-DEC115FCA8AD}" presName="dummy2a" presStyleCnt="0"/>
      <dgm:spPr/>
    </dgm:pt>
    <dgm:pt modelId="{8BFC5CA5-767E-483F-A69F-1FBA0BC0EEA6}" type="pres">
      <dgm:prSet presAssocID="{A5EA4E1F-16B0-45C6-BA1A-DEC115FCA8AD}" presName="dummy2b" presStyleCnt="0"/>
      <dgm:spPr/>
    </dgm:pt>
    <dgm:pt modelId="{F466F79D-8E1F-48D2-85B7-A107CB59D0A9}" type="pres">
      <dgm:prSet presAssocID="{A5EA4E1F-16B0-45C6-BA1A-DEC115FCA8AD}" presName="wedge2Tx" presStyleLbl="node1" presStyleIdx="1" presStyleCnt="3">
        <dgm:presLayoutVars>
          <dgm:chMax val="0"/>
          <dgm:chPref val="0"/>
          <dgm:bulletEnabled val="1"/>
        </dgm:presLayoutVars>
      </dgm:prSet>
      <dgm:spPr/>
      <dgm:t>
        <a:bodyPr/>
        <a:lstStyle/>
        <a:p>
          <a:endParaRPr lang="es-PE"/>
        </a:p>
      </dgm:t>
    </dgm:pt>
    <dgm:pt modelId="{981EEF42-117D-4B71-805E-20337B85CE4E}" type="pres">
      <dgm:prSet presAssocID="{A5EA4E1F-16B0-45C6-BA1A-DEC115FCA8AD}" presName="wedge3" presStyleLbl="node1" presStyleIdx="2" presStyleCnt="3"/>
      <dgm:spPr/>
      <dgm:t>
        <a:bodyPr/>
        <a:lstStyle/>
        <a:p>
          <a:endParaRPr lang="es-PE"/>
        </a:p>
      </dgm:t>
    </dgm:pt>
    <dgm:pt modelId="{682640D4-09EF-49FF-B0EC-6EDF5DCF1038}" type="pres">
      <dgm:prSet presAssocID="{A5EA4E1F-16B0-45C6-BA1A-DEC115FCA8AD}" presName="dummy3a" presStyleCnt="0"/>
      <dgm:spPr/>
    </dgm:pt>
    <dgm:pt modelId="{FB292109-2348-4A1A-BA8C-F7BD7621252E}" type="pres">
      <dgm:prSet presAssocID="{A5EA4E1F-16B0-45C6-BA1A-DEC115FCA8AD}" presName="dummy3b" presStyleCnt="0"/>
      <dgm:spPr/>
    </dgm:pt>
    <dgm:pt modelId="{0E8F2C37-3D28-4FCF-85A3-84ACF2AA4D1F}" type="pres">
      <dgm:prSet presAssocID="{A5EA4E1F-16B0-45C6-BA1A-DEC115FCA8AD}" presName="wedge3Tx" presStyleLbl="node1" presStyleIdx="2" presStyleCnt="3">
        <dgm:presLayoutVars>
          <dgm:chMax val="0"/>
          <dgm:chPref val="0"/>
          <dgm:bulletEnabled val="1"/>
        </dgm:presLayoutVars>
      </dgm:prSet>
      <dgm:spPr/>
      <dgm:t>
        <a:bodyPr/>
        <a:lstStyle/>
        <a:p>
          <a:endParaRPr lang="es-PE"/>
        </a:p>
      </dgm:t>
    </dgm:pt>
    <dgm:pt modelId="{021D89F6-1B7B-4F3A-B89D-C97DA26477B3}" type="pres">
      <dgm:prSet presAssocID="{E9D8909B-4E7B-4B94-B1F0-B00B190A890E}" presName="arrowWedge1" presStyleLbl="fgSibTrans2D1" presStyleIdx="0" presStyleCnt="3"/>
      <dgm:spPr/>
    </dgm:pt>
    <dgm:pt modelId="{CBE06EBB-F0D9-4020-BE35-ADF36E39D1EC}" type="pres">
      <dgm:prSet presAssocID="{A7563936-98F5-4A03-A712-2EFF6638F29F}" presName="arrowWedge2" presStyleLbl="fgSibTrans2D1" presStyleIdx="1" presStyleCnt="3"/>
      <dgm:spPr/>
    </dgm:pt>
    <dgm:pt modelId="{211674EB-F60A-4F29-A862-0B407C27BAF3}" type="pres">
      <dgm:prSet presAssocID="{EDFD045D-E617-4C8E-A82E-5195E3690ED4}" presName="arrowWedge3" presStyleLbl="fgSibTrans2D1" presStyleIdx="2" presStyleCnt="3"/>
      <dgm:spPr/>
    </dgm:pt>
  </dgm:ptLst>
  <dgm:cxnLst>
    <dgm:cxn modelId="{B51096DF-CE2C-4C23-A356-87BA04954323}" type="presOf" srcId="{21B83BFC-F7BF-4D2A-9C01-B89AF465D35F}" destId="{981EEF42-117D-4B71-805E-20337B85CE4E}" srcOrd="0" destOrd="0" presId="urn:microsoft.com/office/officeart/2005/8/layout/cycle8"/>
    <dgm:cxn modelId="{485DE46B-FCAE-4E6E-B7F9-0C02E1305AE0}" type="presOf" srcId="{A5EA4E1F-16B0-45C6-BA1A-DEC115FCA8AD}" destId="{F9AE2809-EF96-4674-A43F-427025E9F4C8}" srcOrd="0" destOrd="0" presId="urn:microsoft.com/office/officeart/2005/8/layout/cycle8"/>
    <dgm:cxn modelId="{CDACA2FB-5DBB-45F5-BBDC-757ED8149495}" type="presOf" srcId="{21B83BFC-F7BF-4D2A-9C01-B89AF465D35F}" destId="{0E8F2C37-3D28-4FCF-85A3-84ACF2AA4D1F}" srcOrd="1" destOrd="0" presId="urn:microsoft.com/office/officeart/2005/8/layout/cycle8"/>
    <dgm:cxn modelId="{BC34C67B-F5DF-48BC-8582-6370F9C2BC56}" srcId="{A5EA4E1F-16B0-45C6-BA1A-DEC115FCA8AD}" destId="{21B83BFC-F7BF-4D2A-9C01-B89AF465D35F}" srcOrd="2" destOrd="0" parTransId="{42702E2F-E50D-4EE9-B55E-B583FFCEFDA4}" sibTransId="{EDFD045D-E617-4C8E-A82E-5195E3690ED4}"/>
    <dgm:cxn modelId="{F0C2AC5D-C8C1-4791-AFC6-845E1B7BB999}" type="presOf" srcId="{52C8890F-E143-4118-8043-1197BD202ABA}" destId="{ECFD5B18-725D-4BE1-B4EC-0DE1A9E9B9FF}" srcOrd="1" destOrd="0" presId="urn:microsoft.com/office/officeart/2005/8/layout/cycle8"/>
    <dgm:cxn modelId="{B6351CFA-ED08-47DA-9A68-A2575D327A86}" type="presOf" srcId="{14835CCC-9AC1-4B7B-997D-30C009343FFF}" destId="{9A9F1874-5CAB-4A17-A101-DA5EE8E818DD}" srcOrd="0" destOrd="0" presId="urn:microsoft.com/office/officeart/2005/8/layout/cycle8"/>
    <dgm:cxn modelId="{E599ECDD-583A-48CA-9688-86A17418B84E}" type="presOf" srcId="{14835CCC-9AC1-4B7B-997D-30C009343FFF}" destId="{F466F79D-8E1F-48D2-85B7-A107CB59D0A9}" srcOrd="1" destOrd="0" presId="urn:microsoft.com/office/officeart/2005/8/layout/cycle8"/>
    <dgm:cxn modelId="{ACE59ED3-9367-4626-9A6D-D83F8DE508A1}" srcId="{A5EA4E1F-16B0-45C6-BA1A-DEC115FCA8AD}" destId="{52C8890F-E143-4118-8043-1197BD202ABA}" srcOrd="0" destOrd="0" parTransId="{26076D1C-57E8-4FA8-A575-34691BA87204}" sibTransId="{E9D8909B-4E7B-4B94-B1F0-B00B190A890E}"/>
    <dgm:cxn modelId="{7A0AC5D1-4B0A-4BF1-966C-7663E1774293}" srcId="{A5EA4E1F-16B0-45C6-BA1A-DEC115FCA8AD}" destId="{14835CCC-9AC1-4B7B-997D-30C009343FFF}" srcOrd="1" destOrd="0" parTransId="{553D08E4-1BD8-4DD9-8764-9217A4465C3C}" sibTransId="{A7563936-98F5-4A03-A712-2EFF6638F29F}"/>
    <dgm:cxn modelId="{C256937C-BDDE-45AB-9BD1-B2B78C9210CA}" type="presOf" srcId="{52C8890F-E143-4118-8043-1197BD202ABA}" destId="{46FC62C5-1BC9-4E88-932C-8434D309BBC5}" srcOrd="0" destOrd="0" presId="urn:microsoft.com/office/officeart/2005/8/layout/cycle8"/>
    <dgm:cxn modelId="{BB6C9C11-E5EC-4B14-B397-BA81F75DB83A}" type="presParOf" srcId="{F9AE2809-EF96-4674-A43F-427025E9F4C8}" destId="{46FC62C5-1BC9-4E88-932C-8434D309BBC5}" srcOrd="0" destOrd="0" presId="urn:microsoft.com/office/officeart/2005/8/layout/cycle8"/>
    <dgm:cxn modelId="{4121573C-B046-47CC-AD44-4B1526D3BC3B}" type="presParOf" srcId="{F9AE2809-EF96-4674-A43F-427025E9F4C8}" destId="{772CB913-A209-4F8F-AD1B-E1FF028F55F5}" srcOrd="1" destOrd="0" presId="urn:microsoft.com/office/officeart/2005/8/layout/cycle8"/>
    <dgm:cxn modelId="{7A17A1E8-7B00-4843-B37B-9D5650009AC8}" type="presParOf" srcId="{F9AE2809-EF96-4674-A43F-427025E9F4C8}" destId="{FB647133-1BE7-4B9D-9AEF-5926F5A84D0C}" srcOrd="2" destOrd="0" presId="urn:microsoft.com/office/officeart/2005/8/layout/cycle8"/>
    <dgm:cxn modelId="{459C9639-7935-4DC0-BEED-BF1AD04C354A}" type="presParOf" srcId="{F9AE2809-EF96-4674-A43F-427025E9F4C8}" destId="{ECFD5B18-725D-4BE1-B4EC-0DE1A9E9B9FF}" srcOrd="3" destOrd="0" presId="urn:microsoft.com/office/officeart/2005/8/layout/cycle8"/>
    <dgm:cxn modelId="{3724D09F-3154-4C36-9EFC-A2FD977E471C}" type="presParOf" srcId="{F9AE2809-EF96-4674-A43F-427025E9F4C8}" destId="{9A9F1874-5CAB-4A17-A101-DA5EE8E818DD}" srcOrd="4" destOrd="0" presId="urn:microsoft.com/office/officeart/2005/8/layout/cycle8"/>
    <dgm:cxn modelId="{416154CC-769C-4A22-9E9F-83608BEEEB6E}" type="presParOf" srcId="{F9AE2809-EF96-4674-A43F-427025E9F4C8}" destId="{04D512B7-E07A-4830-9382-6264B5030C7C}" srcOrd="5" destOrd="0" presId="urn:microsoft.com/office/officeart/2005/8/layout/cycle8"/>
    <dgm:cxn modelId="{57BD44E1-D602-4917-A48E-6B3EBCB48F7E}" type="presParOf" srcId="{F9AE2809-EF96-4674-A43F-427025E9F4C8}" destId="{8BFC5CA5-767E-483F-A69F-1FBA0BC0EEA6}" srcOrd="6" destOrd="0" presId="urn:microsoft.com/office/officeart/2005/8/layout/cycle8"/>
    <dgm:cxn modelId="{15019B0C-EBAD-464B-8A19-3C897582F8DC}" type="presParOf" srcId="{F9AE2809-EF96-4674-A43F-427025E9F4C8}" destId="{F466F79D-8E1F-48D2-85B7-A107CB59D0A9}" srcOrd="7" destOrd="0" presId="urn:microsoft.com/office/officeart/2005/8/layout/cycle8"/>
    <dgm:cxn modelId="{837745C8-0848-4A60-9026-B36B00912AC1}" type="presParOf" srcId="{F9AE2809-EF96-4674-A43F-427025E9F4C8}" destId="{981EEF42-117D-4B71-805E-20337B85CE4E}" srcOrd="8" destOrd="0" presId="urn:microsoft.com/office/officeart/2005/8/layout/cycle8"/>
    <dgm:cxn modelId="{D2CBADAB-8A07-45AD-85A8-6804680C26AA}" type="presParOf" srcId="{F9AE2809-EF96-4674-A43F-427025E9F4C8}" destId="{682640D4-09EF-49FF-B0EC-6EDF5DCF1038}" srcOrd="9" destOrd="0" presId="urn:microsoft.com/office/officeart/2005/8/layout/cycle8"/>
    <dgm:cxn modelId="{3C8BE35D-BC7E-48B0-BEB0-6C22FFF45FC2}" type="presParOf" srcId="{F9AE2809-EF96-4674-A43F-427025E9F4C8}" destId="{FB292109-2348-4A1A-BA8C-F7BD7621252E}" srcOrd="10" destOrd="0" presId="urn:microsoft.com/office/officeart/2005/8/layout/cycle8"/>
    <dgm:cxn modelId="{A325F859-2787-4780-980A-AB076952B07C}" type="presParOf" srcId="{F9AE2809-EF96-4674-A43F-427025E9F4C8}" destId="{0E8F2C37-3D28-4FCF-85A3-84ACF2AA4D1F}" srcOrd="11" destOrd="0" presId="urn:microsoft.com/office/officeart/2005/8/layout/cycle8"/>
    <dgm:cxn modelId="{C1CEA0C4-C945-4FBF-A53A-98E05615A084}" type="presParOf" srcId="{F9AE2809-EF96-4674-A43F-427025E9F4C8}" destId="{021D89F6-1B7B-4F3A-B89D-C97DA26477B3}" srcOrd="12" destOrd="0" presId="urn:microsoft.com/office/officeart/2005/8/layout/cycle8"/>
    <dgm:cxn modelId="{214AFCFE-3471-4965-9225-55D0EC1A5EFC}" type="presParOf" srcId="{F9AE2809-EF96-4674-A43F-427025E9F4C8}" destId="{CBE06EBB-F0D9-4020-BE35-ADF36E39D1EC}" srcOrd="13" destOrd="0" presId="urn:microsoft.com/office/officeart/2005/8/layout/cycle8"/>
    <dgm:cxn modelId="{EAF2598F-3D71-4919-A3E1-2CE5AEB64B48}" type="presParOf" srcId="{F9AE2809-EF96-4674-A43F-427025E9F4C8}" destId="{211674EB-F60A-4F29-A862-0B407C27BAF3}"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BBD80-310B-4634-B771-411628BF1E00}" type="doc">
      <dgm:prSet loTypeId="urn:microsoft.com/office/officeart/2005/8/layout/cycle8" loCatId="cycle" qsTypeId="urn:microsoft.com/office/officeart/2005/8/quickstyle/simple1" qsCatId="simple" csTypeId="urn:microsoft.com/office/officeart/2005/8/colors/colorful1" csCatId="colorful" phldr="1"/>
      <dgm:spPr/>
    </dgm:pt>
    <dgm:pt modelId="{0AAE9906-C69D-448C-A269-DE2A419CD873}">
      <dgm:prSet phldrT="[Texto]" custT="1"/>
      <dgm:spPr/>
      <dgm:t>
        <a:bodyPr/>
        <a:lstStyle/>
        <a:p>
          <a:r>
            <a:rPr lang="es-PE" sz="1400" dirty="0" smtClean="0"/>
            <a:t>Atención Médica</a:t>
          </a:r>
          <a:endParaRPr lang="es-PE" sz="1400" dirty="0"/>
        </a:p>
      </dgm:t>
    </dgm:pt>
    <dgm:pt modelId="{E3DD8485-1686-4022-9707-667E7F1716D9}" type="parTrans" cxnId="{454ECA77-DBAA-4C6D-B13A-EF9097C23465}">
      <dgm:prSet/>
      <dgm:spPr/>
      <dgm:t>
        <a:bodyPr/>
        <a:lstStyle/>
        <a:p>
          <a:endParaRPr lang="es-PE"/>
        </a:p>
      </dgm:t>
    </dgm:pt>
    <dgm:pt modelId="{8CB9F2DF-27A2-466C-A71D-48929B12C32F}" type="sibTrans" cxnId="{454ECA77-DBAA-4C6D-B13A-EF9097C23465}">
      <dgm:prSet/>
      <dgm:spPr/>
      <dgm:t>
        <a:bodyPr/>
        <a:lstStyle/>
        <a:p>
          <a:endParaRPr lang="es-PE"/>
        </a:p>
      </dgm:t>
    </dgm:pt>
    <dgm:pt modelId="{8B349372-BBAE-465F-96F1-06B5B7DB3C3A}">
      <dgm:prSet phldrT="[Texto]" custT="1"/>
      <dgm:spPr/>
      <dgm:t>
        <a:bodyPr/>
        <a:lstStyle/>
        <a:p>
          <a:r>
            <a:rPr lang="es-PE" sz="1400" dirty="0" smtClean="0"/>
            <a:t>Principio de protección</a:t>
          </a:r>
          <a:endParaRPr lang="es-PE" sz="1400" dirty="0"/>
        </a:p>
      </dgm:t>
    </dgm:pt>
    <dgm:pt modelId="{41AAC954-2642-4993-9911-A4F5F56153DD}" type="parTrans" cxnId="{0E90469F-FAF6-4B42-A923-F7656CF14ED2}">
      <dgm:prSet/>
      <dgm:spPr/>
      <dgm:t>
        <a:bodyPr/>
        <a:lstStyle/>
        <a:p>
          <a:endParaRPr lang="es-PE"/>
        </a:p>
      </dgm:t>
    </dgm:pt>
    <dgm:pt modelId="{0F6645F1-B282-4707-B999-2EA347A1A8FB}" type="sibTrans" cxnId="{0E90469F-FAF6-4B42-A923-F7656CF14ED2}">
      <dgm:prSet/>
      <dgm:spPr/>
      <dgm:t>
        <a:bodyPr/>
        <a:lstStyle/>
        <a:p>
          <a:endParaRPr lang="es-PE"/>
        </a:p>
      </dgm:t>
    </dgm:pt>
    <dgm:pt modelId="{5F3108B4-02B8-4FF5-A8FA-A05DD622C641}">
      <dgm:prSet phldrT="[Texto]"/>
      <dgm:spPr/>
      <dgm:t>
        <a:bodyPr/>
        <a:lstStyle/>
        <a:p>
          <a:r>
            <a:rPr lang="es-PE" dirty="0" smtClean="0"/>
            <a:t>Principio de prioridad absoluta de os niños, niñas y adolescente en condición de albergados</a:t>
          </a:r>
          <a:endParaRPr lang="es-PE" dirty="0"/>
        </a:p>
      </dgm:t>
    </dgm:pt>
    <dgm:pt modelId="{4E6016CC-D90C-411B-9EF0-E3F3A79FA876}" type="parTrans" cxnId="{824B3C76-9E9F-441D-907A-676ECC97D219}">
      <dgm:prSet/>
      <dgm:spPr/>
      <dgm:t>
        <a:bodyPr/>
        <a:lstStyle/>
        <a:p>
          <a:endParaRPr lang="es-PE"/>
        </a:p>
      </dgm:t>
    </dgm:pt>
    <dgm:pt modelId="{411CE190-E4CB-4F4D-9BA8-1C06B66E3CF8}" type="sibTrans" cxnId="{824B3C76-9E9F-441D-907A-676ECC97D219}">
      <dgm:prSet/>
      <dgm:spPr/>
      <dgm:t>
        <a:bodyPr/>
        <a:lstStyle/>
        <a:p>
          <a:endParaRPr lang="es-PE"/>
        </a:p>
      </dgm:t>
    </dgm:pt>
    <dgm:pt modelId="{29A56A7E-A4DF-4F6D-B8BA-A28675DCB239}">
      <dgm:prSet phldrT="[Texto]" custT="1"/>
      <dgm:spPr/>
      <dgm:t>
        <a:bodyPr/>
        <a:lstStyle/>
        <a:p>
          <a:r>
            <a:rPr lang="es-PE" sz="1800" dirty="0" smtClean="0"/>
            <a:t>Medidas idóneas</a:t>
          </a:r>
          <a:endParaRPr lang="es-PE" sz="1800" dirty="0"/>
        </a:p>
      </dgm:t>
    </dgm:pt>
    <dgm:pt modelId="{5B5BDB17-0E3C-4A18-A9BD-DF46FB384B22}" type="parTrans" cxnId="{38E48B74-E94A-4CB9-A95E-90C7DEDC6A74}">
      <dgm:prSet/>
      <dgm:spPr/>
      <dgm:t>
        <a:bodyPr/>
        <a:lstStyle/>
        <a:p>
          <a:endParaRPr lang="es-PE"/>
        </a:p>
      </dgm:t>
    </dgm:pt>
    <dgm:pt modelId="{AA195B8D-E5FF-4202-A89A-5E4493716453}" type="sibTrans" cxnId="{38E48B74-E94A-4CB9-A95E-90C7DEDC6A74}">
      <dgm:prSet/>
      <dgm:spPr/>
      <dgm:t>
        <a:bodyPr/>
        <a:lstStyle/>
        <a:p>
          <a:endParaRPr lang="es-PE"/>
        </a:p>
      </dgm:t>
    </dgm:pt>
    <dgm:pt modelId="{6C5FE6E5-D52D-42FA-956D-E1883A181B12}">
      <dgm:prSet phldrT="[Texto]" custT="1"/>
      <dgm:spPr/>
      <dgm:t>
        <a:bodyPr/>
        <a:lstStyle/>
        <a:p>
          <a:r>
            <a:rPr lang="es-PE" sz="1400" dirty="0" smtClean="0"/>
            <a:t>Participación</a:t>
          </a:r>
          <a:endParaRPr lang="es-PE" sz="1400" dirty="0"/>
        </a:p>
      </dgm:t>
    </dgm:pt>
    <dgm:pt modelId="{235732A1-BDD0-42C1-9CAD-91C6A7D75824}" type="parTrans" cxnId="{9AAC2664-944D-4060-B21C-C493B077A62C}">
      <dgm:prSet/>
      <dgm:spPr/>
      <dgm:t>
        <a:bodyPr/>
        <a:lstStyle/>
        <a:p>
          <a:endParaRPr lang="es-PE"/>
        </a:p>
      </dgm:t>
    </dgm:pt>
    <dgm:pt modelId="{57F34D18-01F1-48FE-8ED6-F079DBD9D4C8}" type="sibTrans" cxnId="{9AAC2664-944D-4060-B21C-C493B077A62C}">
      <dgm:prSet/>
      <dgm:spPr/>
      <dgm:t>
        <a:bodyPr/>
        <a:lstStyle/>
        <a:p>
          <a:endParaRPr lang="es-PE"/>
        </a:p>
      </dgm:t>
    </dgm:pt>
    <dgm:pt modelId="{2F05F6BA-0611-4378-B240-20DE4E64DB36}" type="pres">
      <dgm:prSet presAssocID="{169BBD80-310B-4634-B771-411628BF1E00}" presName="compositeShape" presStyleCnt="0">
        <dgm:presLayoutVars>
          <dgm:chMax val="7"/>
          <dgm:dir/>
          <dgm:resizeHandles val="exact"/>
        </dgm:presLayoutVars>
      </dgm:prSet>
      <dgm:spPr/>
    </dgm:pt>
    <dgm:pt modelId="{EABF0B5A-5804-4EDC-8465-A3E798672979}" type="pres">
      <dgm:prSet presAssocID="{169BBD80-310B-4634-B771-411628BF1E00}" presName="wedge1" presStyleLbl="node1" presStyleIdx="0" presStyleCnt="5"/>
      <dgm:spPr/>
      <dgm:t>
        <a:bodyPr/>
        <a:lstStyle/>
        <a:p>
          <a:endParaRPr lang="es-PE"/>
        </a:p>
      </dgm:t>
    </dgm:pt>
    <dgm:pt modelId="{83F1A540-FAA1-4B0B-9898-A8841917620C}" type="pres">
      <dgm:prSet presAssocID="{169BBD80-310B-4634-B771-411628BF1E00}" presName="dummy1a" presStyleCnt="0"/>
      <dgm:spPr/>
    </dgm:pt>
    <dgm:pt modelId="{1BA86477-A7C1-44CB-9AF7-5A422C8E004F}" type="pres">
      <dgm:prSet presAssocID="{169BBD80-310B-4634-B771-411628BF1E00}" presName="dummy1b" presStyleCnt="0"/>
      <dgm:spPr/>
    </dgm:pt>
    <dgm:pt modelId="{76D4A90E-004D-4A11-97FB-BC07B5C07F0F}" type="pres">
      <dgm:prSet presAssocID="{169BBD80-310B-4634-B771-411628BF1E00}" presName="wedge1Tx" presStyleLbl="node1" presStyleIdx="0" presStyleCnt="5">
        <dgm:presLayoutVars>
          <dgm:chMax val="0"/>
          <dgm:chPref val="0"/>
          <dgm:bulletEnabled val="1"/>
        </dgm:presLayoutVars>
      </dgm:prSet>
      <dgm:spPr/>
      <dgm:t>
        <a:bodyPr/>
        <a:lstStyle/>
        <a:p>
          <a:endParaRPr lang="es-PE"/>
        </a:p>
      </dgm:t>
    </dgm:pt>
    <dgm:pt modelId="{116E8A28-03BA-4289-9E2E-262774ED4AAE}" type="pres">
      <dgm:prSet presAssocID="{169BBD80-310B-4634-B771-411628BF1E00}" presName="wedge2" presStyleLbl="node1" presStyleIdx="1" presStyleCnt="5"/>
      <dgm:spPr/>
      <dgm:t>
        <a:bodyPr/>
        <a:lstStyle/>
        <a:p>
          <a:endParaRPr lang="es-PE"/>
        </a:p>
      </dgm:t>
    </dgm:pt>
    <dgm:pt modelId="{8B6B26A7-601C-47D0-8709-8529A67D7D90}" type="pres">
      <dgm:prSet presAssocID="{169BBD80-310B-4634-B771-411628BF1E00}" presName="dummy2a" presStyleCnt="0"/>
      <dgm:spPr/>
    </dgm:pt>
    <dgm:pt modelId="{7C8F76C7-DF13-49CC-91B9-79D72D4DC5F9}" type="pres">
      <dgm:prSet presAssocID="{169BBD80-310B-4634-B771-411628BF1E00}" presName="dummy2b" presStyleCnt="0"/>
      <dgm:spPr/>
    </dgm:pt>
    <dgm:pt modelId="{1AB51B15-3832-4BD9-9D9B-A0CA9DF3987A}" type="pres">
      <dgm:prSet presAssocID="{169BBD80-310B-4634-B771-411628BF1E00}" presName="wedge2Tx" presStyleLbl="node1" presStyleIdx="1" presStyleCnt="5">
        <dgm:presLayoutVars>
          <dgm:chMax val="0"/>
          <dgm:chPref val="0"/>
          <dgm:bulletEnabled val="1"/>
        </dgm:presLayoutVars>
      </dgm:prSet>
      <dgm:spPr/>
      <dgm:t>
        <a:bodyPr/>
        <a:lstStyle/>
        <a:p>
          <a:endParaRPr lang="es-PE"/>
        </a:p>
      </dgm:t>
    </dgm:pt>
    <dgm:pt modelId="{7C582326-5047-46B1-A98D-9E451716D6FD}" type="pres">
      <dgm:prSet presAssocID="{169BBD80-310B-4634-B771-411628BF1E00}" presName="wedge3" presStyleLbl="node1" presStyleIdx="2" presStyleCnt="5"/>
      <dgm:spPr/>
      <dgm:t>
        <a:bodyPr/>
        <a:lstStyle/>
        <a:p>
          <a:endParaRPr lang="es-PE"/>
        </a:p>
      </dgm:t>
    </dgm:pt>
    <dgm:pt modelId="{B79425E5-44B7-4E68-8C8B-81B16C6EA5E3}" type="pres">
      <dgm:prSet presAssocID="{169BBD80-310B-4634-B771-411628BF1E00}" presName="dummy3a" presStyleCnt="0"/>
      <dgm:spPr/>
    </dgm:pt>
    <dgm:pt modelId="{48AD022D-877C-402F-953D-4055AB77395D}" type="pres">
      <dgm:prSet presAssocID="{169BBD80-310B-4634-B771-411628BF1E00}" presName="dummy3b" presStyleCnt="0"/>
      <dgm:spPr/>
    </dgm:pt>
    <dgm:pt modelId="{70E75E98-6E0C-4C2C-ACA6-F5CC963D3A27}" type="pres">
      <dgm:prSet presAssocID="{169BBD80-310B-4634-B771-411628BF1E00}" presName="wedge3Tx" presStyleLbl="node1" presStyleIdx="2" presStyleCnt="5">
        <dgm:presLayoutVars>
          <dgm:chMax val="0"/>
          <dgm:chPref val="0"/>
          <dgm:bulletEnabled val="1"/>
        </dgm:presLayoutVars>
      </dgm:prSet>
      <dgm:spPr/>
      <dgm:t>
        <a:bodyPr/>
        <a:lstStyle/>
        <a:p>
          <a:endParaRPr lang="es-PE"/>
        </a:p>
      </dgm:t>
    </dgm:pt>
    <dgm:pt modelId="{C6331F84-DDD8-41E7-BF2E-3DE70073E63B}" type="pres">
      <dgm:prSet presAssocID="{169BBD80-310B-4634-B771-411628BF1E00}" presName="wedge4" presStyleLbl="node1" presStyleIdx="3" presStyleCnt="5"/>
      <dgm:spPr/>
      <dgm:t>
        <a:bodyPr/>
        <a:lstStyle/>
        <a:p>
          <a:endParaRPr lang="es-PE"/>
        </a:p>
      </dgm:t>
    </dgm:pt>
    <dgm:pt modelId="{CBE852A7-CBC9-42D9-B513-5443D34FD7E0}" type="pres">
      <dgm:prSet presAssocID="{169BBD80-310B-4634-B771-411628BF1E00}" presName="dummy4a" presStyleCnt="0"/>
      <dgm:spPr/>
    </dgm:pt>
    <dgm:pt modelId="{531513BC-4C9D-43DA-AE2A-C2CC9FEFA1FE}" type="pres">
      <dgm:prSet presAssocID="{169BBD80-310B-4634-B771-411628BF1E00}" presName="dummy4b" presStyleCnt="0"/>
      <dgm:spPr/>
    </dgm:pt>
    <dgm:pt modelId="{EA972DAC-B2A9-4560-8C15-55D28683AEA3}" type="pres">
      <dgm:prSet presAssocID="{169BBD80-310B-4634-B771-411628BF1E00}" presName="wedge4Tx" presStyleLbl="node1" presStyleIdx="3" presStyleCnt="5">
        <dgm:presLayoutVars>
          <dgm:chMax val="0"/>
          <dgm:chPref val="0"/>
          <dgm:bulletEnabled val="1"/>
        </dgm:presLayoutVars>
      </dgm:prSet>
      <dgm:spPr/>
      <dgm:t>
        <a:bodyPr/>
        <a:lstStyle/>
        <a:p>
          <a:endParaRPr lang="es-PE"/>
        </a:p>
      </dgm:t>
    </dgm:pt>
    <dgm:pt modelId="{3126E353-062E-43F3-AB03-9C0A89B58D03}" type="pres">
      <dgm:prSet presAssocID="{169BBD80-310B-4634-B771-411628BF1E00}" presName="wedge5" presStyleLbl="node1" presStyleIdx="4" presStyleCnt="5"/>
      <dgm:spPr/>
      <dgm:t>
        <a:bodyPr/>
        <a:lstStyle/>
        <a:p>
          <a:endParaRPr lang="es-PE"/>
        </a:p>
      </dgm:t>
    </dgm:pt>
    <dgm:pt modelId="{5245D091-17FA-4ADB-9EA1-24BA071AD650}" type="pres">
      <dgm:prSet presAssocID="{169BBD80-310B-4634-B771-411628BF1E00}" presName="dummy5a" presStyleCnt="0"/>
      <dgm:spPr/>
    </dgm:pt>
    <dgm:pt modelId="{220D1AD4-C742-40EB-9EB0-16E680065B74}" type="pres">
      <dgm:prSet presAssocID="{169BBD80-310B-4634-B771-411628BF1E00}" presName="dummy5b" presStyleCnt="0"/>
      <dgm:spPr/>
    </dgm:pt>
    <dgm:pt modelId="{AED42D4A-C25B-4FE6-859A-2A467D6B0277}" type="pres">
      <dgm:prSet presAssocID="{169BBD80-310B-4634-B771-411628BF1E00}" presName="wedge5Tx" presStyleLbl="node1" presStyleIdx="4" presStyleCnt="5">
        <dgm:presLayoutVars>
          <dgm:chMax val="0"/>
          <dgm:chPref val="0"/>
          <dgm:bulletEnabled val="1"/>
        </dgm:presLayoutVars>
      </dgm:prSet>
      <dgm:spPr/>
      <dgm:t>
        <a:bodyPr/>
        <a:lstStyle/>
        <a:p>
          <a:endParaRPr lang="es-PE"/>
        </a:p>
      </dgm:t>
    </dgm:pt>
    <dgm:pt modelId="{E370310E-8DA6-40E0-833C-BCA5DFDA1BE4}" type="pres">
      <dgm:prSet presAssocID="{8CB9F2DF-27A2-466C-A71D-48929B12C32F}" presName="arrowWedge1" presStyleLbl="fgSibTrans2D1" presStyleIdx="0" presStyleCnt="5"/>
      <dgm:spPr/>
    </dgm:pt>
    <dgm:pt modelId="{C000C9B9-8A74-440F-A0CE-1533DEDB991A}" type="pres">
      <dgm:prSet presAssocID="{0F6645F1-B282-4707-B999-2EA347A1A8FB}" presName="arrowWedge2" presStyleLbl="fgSibTrans2D1" presStyleIdx="1" presStyleCnt="5"/>
      <dgm:spPr/>
    </dgm:pt>
    <dgm:pt modelId="{73655A32-4E8F-4666-9791-2EEF79522924}" type="pres">
      <dgm:prSet presAssocID="{411CE190-E4CB-4F4D-9BA8-1C06B66E3CF8}" presName="arrowWedge3" presStyleLbl="fgSibTrans2D1" presStyleIdx="2" presStyleCnt="5"/>
      <dgm:spPr/>
    </dgm:pt>
    <dgm:pt modelId="{0C08A2E7-1C0E-4BFB-9413-F3606E273C64}" type="pres">
      <dgm:prSet presAssocID="{AA195B8D-E5FF-4202-A89A-5E4493716453}" presName="arrowWedge4" presStyleLbl="fgSibTrans2D1" presStyleIdx="3" presStyleCnt="5"/>
      <dgm:spPr/>
    </dgm:pt>
    <dgm:pt modelId="{69BC33FD-1126-4218-BFC1-30AA79FBE422}" type="pres">
      <dgm:prSet presAssocID="{57F34D18-01F1-48FE-8ED6-F079DBD9D4C8}" presName="arrowWedge5" presStyleLbl="fgSibTrans2D1" presStyleIdx="4" presStyleCnt="5"/>
      <dgm:spPr/>
    </dgm:pt>
  </dgm:ptLst>
  <dgm:cxnLst>
    <dgm:cxn modelId="{38E48B74-E94A-4CB9-A95E-90C7DEDC6A74}" srcId="{169BBD80-310B-4634-B771-411628BF1E00}" destId="{29A56A7E-A4DF-4F6D-B8BA-A28675DCB239}" srcOrd="3" destOrd="0" parTransId="{5B5BDB17-0E3C-4A18-A9BD-DF46FB384B22}" sibTransId="{AA195B8D-E5FF-4202-A89A-5E4493716453}"/>
    <dgm:cxn modelId="{4548227C-F701-41CA-9669-DD6586E9CFAC}" type="presOf" srcId="{8B349372-BBAE-465F-96F1-06B5B7DB3C3A}" destId="{116E8A28-03BA-4289-9E2E-262774ED4AAE}" srcOrd="0" destOrd="0" presId="urn:microsoft.com/office/officeart/2005/8/layout/cycle8"/>
    <dgm:cxn modelId="{5777A906-1E83-42F4-94E3-7FE9A7A59901}" type="presOf" srcId="{5F3108B4-02B8-4FF5-A8FA-A05DD622C641}" destId="{7C582326-5047-46B1-A98D-9E451716D6FD}" srcOrd="0" destOrd="0" presId="urn:microsoft.com/office/officeart/2005/8/layout/cycle8"/>
    <dgm:cxn modelId="{51261EDC-8C8B-4B68-B287-7751BE3F7FC0}" type="presOf" srcId="{0AAE9906-C69D-448C-A269-DE2A419CD873}" destId="{EABF0B5A-5804-4EDC-8465-A3E798672979}" srcOrd="0" destOrd="0" presId="urn:microsoft.com/office/officeart/2005/8/layout/cycle8"/>
    <dgm:cxn modelId="{0E90469F-FAF6-4B42-A923-F7656CF14ED2}" srcId="{169BBD80-310B-4634-B771-411628BF1E00}" destId="{8B349372-BBAE-465F-96F1-06B5B7DB3C3A}" srcOrd="1" destOrd="0" parTransId="{41AAC954-2642-4993-9911-A4F5F56153DD}" sibTransId="{0F6645F1-B282-4707-B999-2EA347A1A8FB}"/>
    <dgm:cxn modelId="{1BFEA817-F6F6-4A1A-BBC0-11427B74B2CA}" type="presOf" srcId="{6C5FE6E5-D52D-42FA-956D-E1883A181B12}" destId="{AED42D4A-C25B-4FE6-859A-2A467D6B0277}" srcOrd="1" destOrd="0" presId="urn:microsoft.com/office/officeart/2005/8/layout/cycle8"/>
    <dgm:cxn modelId="{5376475F-C0EE-42B5-8D4D-5FB2E46BF70D}" type="presOf" srcId="{8B349372-BBAE-465F-96F1-06B5B7DB3C3A}" destId="{1AB51B15-3832-4BD9-9D9B-A0CA9DF3987A}" srcOrd="1" destOrd="0" presId="urn:microsoft.com/office/officeart/2005/8/layout/cycle8"/>
    <dgm:cxn modelId="{DB742691-AD12-4397-A135-0A8E3A9854A1}" type="presOf" srcId="{5F3108B4-02B8-4FF5-A8FA-A05DD622C641}" destId="{70E75E98-6E0C-4C2C-ACA6-F5CC963D3A27}" srcOrd="1" destOrd="0" presId="urn:microsoft.com/office/officeart/2005/8/layout/cycle8"/>
    <dgm:cxn modelId="{653628BA-F132-4293-895A-B5B8B8103020}" type="presOf" srcId="{6C5FE6E5-D52D-42FA-956D-E1883A181B12}" destId="{3126E353-062E-43F3-AB03-9C0A89B58D03}" srcOrd="0" destOrd="0" presId="urn:microsoft.com/office/officeart/2005/8/layout/cycle8"/>
    <dgm:cxn modelId="{824B3C76-9E9F-441D-907A-676ECC97D219}" srcId="{169BBD80-310B-4634-B771-411628BF1E00}" destId="{5F3108B4-02B8-4FF5-A8FA-A05DD622C641}" srcOrd="2" destOrd="0" parTransId="{4E6016CC-D90C-411B-9EF0-E3F3A79FA876}" sibTransId="{411CE190-E4CB-4F4D-9BA8-1C06B66E3CF8}"/>
    <dgm:cxn modelId="{454ECA77-DBAA-4C6D-B13A-EF9097C23465}" srcId="{169BBD80-310B-4634-B771-411628BF1E00}" destId="{0AAE9906-C69D-448C-A269-DE2A419CD873}" srcOrd="0" destOrd="0" parTransId="{E3DD8485-1686-4022-9707-667E7F1716D9}" sibTransId="{8CB9F2DF-27A2-466C-A71D-48929B12C32F}"/>
    <dgm:cxn modelId="{8991F636-D40F-4731-AFD6-96DE953A88E4}" type="presOf" srcId="{29A56A7E-A4DF-4F6D-B8BA-A28675DCB239}" destId="{C6331F84-DDD8-41E7-BF2E-3DE70073E63B}" srcOrd="0" destOrd="0" presId="urn:microsoft.com/office/officeart/2005/8/layout/cycle8"/>
    <dgm:cxn modelId="{9AAC2664-944D-4060-B21C-C493B077A62C}" srcId="{169BBD80-310B-4634-B771-411628BF1E00}" destId="{6C5FE6E5-D52D-42FA-956D-E1883A181B12}" srcOrd="4" destOrd="0" parTransId="{235732A1-BDD0-42C1-9CAD-91C6A7D75824}" sibTransId="{57F34D18-01F1-48FE-8ED6-F079DBD9D4C8}"/>
    <dgm:cxn modelId="{C5F464C3-FBB0-4E8E-94FB-1E862C85AFC1}" type="presOf" srcId="{29A56A7E-A4DF-4F6D-B8BA-A28675DCB239}" destId="{EA972DAC-B2A9-4560-8C15-55D28683AEA3}" srcOrd="1" destOrd="0" presId="urn:microsoft.com/office/officeart/2005/8/layout/cycle8"/>
    <dgm:cxn modelId="{4318394F-BFE0-45E1-89DF-83FCEB9B469C}" type="presOf" srcId="{169BBD80-310B-4634-B771-411628BF1E00}" destId="{2F05F6BA-0611-4378-B240-20DE4E64DB36}" srcOrd="0" destOrd="0" presId="urn:microsoft.com/office/officeart/2005/8/layout/cycle8"/>
    <dgm:cxn modelId="{A19C3903-1321-4AF4-8ED7-91E4D3F5457B}" type="presOf" srcId="{0AAE9906-C69D-448C-A269-DE2A419CD873}" destId="{76D4A90E-004D-4A11-97FB-BC07B5C07F0F}" srcOrd="1" destOrd="0" presId="urn:microsoft.com/office/officeart/2005/8/layout/cycle8"/>
    <dgm:cxn modelId="{3BCEA832-6A4E-4789-A757-879B340E3D8E}" type="presParOf" srcId="{2F05F6BA-0611-4378-B240-20DE4E64DB36}" destId="{EABF0B5A-5804-4EDC-8465-A3E798672979}" srcOrd="0" destOrd="0" presId="urn:microsoft.com/office/officeart/2005/8/layout/cycle8"/>
    <dgm:cxn modelId="{9331FF10-D08A-428D-9615-A1B374363E2E}" type="presParOf" srcId="{2F05F6BA-0611-4378-B240-20DE4E64DB36}" destId="{83F1A540-FAA1-4B0B-9898-A8841917620C}" srcOrd="1" destOrd="0" presId="urn:microsoft.com/office/officeart/2005/8/layout/cycle8"/>
    <dgm:cxn modelId="{6BB4CCC7-A98E-449B-BBCE-5099119E343E}" type="presParOf" srcId="{2F05F6BA-0611-4378-B240-20DE4E64DB36}" destId="{1BA86477-A7C1-44CB-9AF7-5A422C8E004F}" srcOrd="2" destOrd="0" presId="urn:microsoft.com/office/officeart/2005/8/layout/cycle8"/>
    <dgm:cxn modelId="{2A57C80A-4929-400E-8A52-286C26099D2C}" type="presParOf" srcId="{2F05F6BA-0611-4378-B240-20DE4E64DB36}" destId="{76D4A90E-004D-4A11-97FB-BC07B5C07F0F}" srcOrd="3" destOrd="0" presId="urn:microsoft.com/office/officeart/2005/8/layout/cycle8"/>
    <dgm:cxn modelId="{95F1F7A2-E3B6-4E8A-B6F3-263BDFFC81D6}" type="presParOf" srcId="{2F05F6BA-0611-4378-B240-20DE4E64DB36}" destId="{116E8A28-03BA-4289-9E2E-262774ED4AAE}" srcOrd="4" destOrd="0" presId="urn:microsoft.com/office/officeart/2005/8/layout/cycle8"/>
    <dgm:cxn modelId="{8D16CF36-E2F9-45FC-A637-462EC30D020B}" type="presParOf" srcId="{2F05F6BA-0611-4378-B240-20DE4E64DB36}" destId="{8B6B26A7-601C-47D0-8709-8529A67D7D90}" srcOrd="5" destOrd="0" presId="urn:microsoft.com/office/officeart/2005/8/layout/cycle8"/>
    <dgm:cxn modelId="{443BD3C0-E169-45CB-B584-673D59876D07}" type="presParOf" srcId="{2F05F6BA-0611-4378-B240-20DE4E64DB36}" destId="{7C8F76C7-DF13-49CC-91B9-79D72D4DC5F9}" srcOrd="6" destOrd="0" presId="urn:microsoft.com/office/officeart/2005/8/layout/cycle8"/>
    <dgm:cxn modelId="{AFD88FAF-0280-4A21-8B51-AE097AC0784E}" type="presParOf" srcId="{2F05F6BA-0611-4378-B240-20DE4E64DB36}" destId="{1AB51B15-3832-4BD9-9D9B-A0CA9DF3987A}" srcOrd="7" destOrd="0" presId="urn:microsoft.com/office/officeart/2005/8/layout/cycle8"/>
    <dgm:cxn modelId="{E735829B-1011-4684-A457-70D1ACA95B4D}" type="presParOf" srcId="{2F05F6BA-0611-4378-B240-20DE4E64DB36}" destId="{7C582326-5047-46B1-A98D-9E451716D6FD}" srcOrd="8" destOrd="0" presId="urn:microsoft.com/office/officeart/2005/8/layout/cycle8"/>
    <dgm:cxn modelId="{9AAD523F-A135-473C-B102-BE7292D43E1E}" type="presParOf" srcId="{2F05F6BA-0611-4378-B240-20DE4E64DB36}" destId="{B79425E5-44B7-4E68-8C8B-81B16C6EA5E3}" srcOrd="9" destOrd="0" presId="urn:microsoft.com/office/officeart/2005/8/layout/cycle8"/>
    <dgm:cxn modelId="{34AB1353-605F-4588-8563-F50633E7FF6F}" type="presParOf" srcId="{2F05F6BA-0611-4378-B240-20DE4E64DB36}" destId="{48AD022D-877C-402F-953D-4055AB77395D}" srcOrd="10" destOrd="0" presId="urn:microsoft.com/office/officeart/2005/8/layout/cycle8"/>
    <dgm:cxn modelId="{9A7D135F-BFC7-4852-B8EB-82A33346F045}" type="presParOf" srcId="{2F05F6BA-0611-4378-B240-20DE4E64DB36}" destId="{70E75E98-6E0C-4C2C-ACA6-F5CC963D3A27}" srcOrd="11" destOrd="0" presId="urn:microsoft.com/office/officeart/2005/8/layout/cycle8"/>
    <dgm:cxn modelId="{9F339F00-1965-4AC7-AEE8-FCE1B3C20AC7}" type="presParOf" srcId="{2F05F6BA-0611-4378-B240-20DE4E64DB36}" destId="{C6331F84-DDD8-41E7-BF2E-3DE70073E63B}" srcOrd="12" destOrd="0" presId="urn:microsoft.com/office/officeart/2005/8/layout/cycle8"/>
    <dgm:cxn modelId="{540A02F1-17C9-4D7E-A6BD-B75BFFB7FFBD}" type="presParOf" srcId="{2F05F6BA-0611-4378-B240-20DE4E64DB36}" destId="{CBE852A7-CBC9-42D9-B513-5443D34FD7E0}" srcOrd="13" destOrd="0" presId="urn:microsoft.com/office/officeart/2005/8/layout/cycle8"/>
    <dgm:cxn modelId="{8C2713B5-5835-4E20-8D55-748E4B3483C7}" type="presParOf" srcId="{2F05F6BA-0611-4378-B240-20DE4E64DB36}" destId="{531513BC-4C9D-43DA-AE2A-C2CC9FEFA1FE}" srcOrd="14" destOrd="0" presId="urn:microsoft.com/office/officeart/2005/8/layout/cycle8"/>
    <dgm:cxn modelId="{A808E2E8-81D7-4F4B-95B9-0085186E00C3}" type="presParOf" srcId="{2F05F6BA-0611-4378-B240-20DE4E64DB36}" destId="{EA972DAC-B2A9-4560-8C15-55D28683AEA3}" srcOrd="15" destOrd="0" presId="urn:microsoft.com/office/officeart/2005/8/layout/cycle8"/>
    <dgm:cxn modelId="{F52E950B-8C0D-45D0-9C57-935E71ACC561}" type="presParOf" srcId="{2F05F6BA-0611-4378-B240-20DE4E64DB36}" destId="{3126E353-062E-43F3-AB03-9C0A89B58D03}" srcOrd="16" destOrd="0" presId="urn:microsoft.com/office/officeart/2005/8/layout/cycle8"/>
    <dgm:cxn modelId="{1C94DE0A-7FA5-4CF0-A9C1-4B57D7254BBB}" type="presParOf" srcId="{2F05F6BA-0611-4378-B240-20DE4E64DB36}" destId="{5245D091-17FA-4ADB-9EA1-24BA071AD650}" srcOrd="17" destOrd="0" presId="urn:microsoft.com/office/officeart/2005/8/layout/cycle8"/>
    <dgm:cxn modelId="{656D1998-3C75-4366-963F-F8295C9B088A}" type="presParOf" srcId="{2F05F6BA-0611-4378-B240-20DE4E64DB36}" destId="{220D1AD4-C742-40EB-9EB0-16E680065B74}" srcOrd="18" destOrd="0" presId="urn:microsoft.com/office/officeart/2005/8/layout/cycle8"/>
    <dgm:cxn modelId="{191409F1-288F-44C4-A3E8-3A6C8C9361BB}" type="presParOf" srcId="{2F05F6BA-0611-4378-B240-20DE4E64DB36}" destId="{AED42D4A-C25B-4FE6-859A-2A467D6B0277}" srcOrd="19" destOrd="0" presId="urn:microsoft.com/office/officeart/2005/8/layout/cycle8"/>
    <dgm:cxn modelId="{52E44A1E-C305-4C8B-8EFD-D7DB0FC284B6}" type="presParOf" srcId="{2F05F6BA-0611-4378-B240-20DE4E64DB36}" destId="{E370310E-8DA6-40E0-833C-BCA5DFDA1BE4}" srcOrd="20" destOrd="0" presId="urn:microsoft.com/office/officeart/2005/8/layout/cycle8"/>
    <dgm:cxn modelId="{0E32AEF8-2CB7-49E1-81AE-7D48436ED3A1}" type="presParOf" srcId="{2F05F6BA-0611-4378-B240-20DE4E64DB36}" destId="{C000C9B9-8A74-440F-A0CE-1533DEDB991A}" srcOrd="21" destOrd="0" presId="urn:microsoft.com/office/officeart/2005/8/layout/cycle8"/>
    <dgm:cxn modelId="{09143238-E9EB-4D6C-B759-577C7E4A06DD}" type="presParOf" srcId="{2F05F6BA-0611-4378-B240-20DE4E64DB36}" destId="{73655A32-4E8F-4666-9791-2EEF79522924}" srcOrd="22" destOrd="0" presId="urn:microsoft.com/office/officeart/2005/8/layout/cycle8"/>
    <dgm:cxn modelId="{DE2CD34F-63A7-4D77-BC63-9C26407B3E1A}" type="presParOf" srcId="{2F05F6BA-0611-4378-B240-20DE4E64DB36}" destId="{0C08A2E7-1C0E-4BFB-9413-F3606E273C64}" srcOrd="23" destOrd="0" presId="urn:microsoft.com/office/officeart/2005/8/layout/cycle8"/>
    <dgm:cxn modelId="{43EB067F-5893-4899-99EE-A210BFD3373C}" type="presParOf" srcId="{2F05F6BA-0611-4378-B240-20DE4E64DB36}" destId="{69BC33FD-1126-4218-BFC1-30AA79FBE422}"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C62C5-1BC9-4E88-932C-8434D309BBC5}">
      <dsp:nvSpPr>
        <dsp:cNvPr id="0" name=""/>
        <dsp:cNvSpPr/>
      </dsp:nvSpPr>
      <dsp:spPr>
        <a:xfrm>
          <a:off x="1411427" y="264159"/>
          <a:ext cx="3413760" cy="3413760"/>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PE" sz="1600" kern="1200" dirty="0" smtClean="0">
              <a:solidFill>
                <a:schemeClr val="bg1"/>
              </a:solidFill>
            </a:rPr>
            <a:t>Universalidad de los derechos humanos</a:t>
          </a:r>
          <a:endParaRPr lang="es-PE" sz="1600" kern="1200" dirty="0">
            <a:solidFill>
              <a:schemeClr val="bg1"/>
            </a:solidFill>
          </a:endParaRPr>
        </a:p>
      </dsp:txBody>
      <dsp:txXfrm>
        <a:off x="3210560" y="987551"/>
        <a:ext cx="1219200" cy="1016000"/>
      </dsp:txXfrm>
    </dsp:sp>
    <dsp:sp modelId="{9A9F1874-5CAB-4A17-A101-DA5EE8E818DD}">
      <dsp:nvSpPr>
        <dsp:cNvPr id="0" name=""/>
        <dsp:cNvSpPr/>
      </dsp:nvSpPr>
      <dsp:spPr>
        <a:xfrm>
          <a:off x="1341120" y="386079"/>
          <a:ext cx="3413760" cy="3413760"/>
        </a:xfrm>
        <a:prstGeom prst="pie">
          <a:avLst>
            <a:gd name="adj1" fmla="val 1800000"/>
            <a:gd name="adj2" fmla="val 90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PE" sz="1600" kern="1200" dirty="0" smtClean="0">
              <a:solidFill>
                <a:schemeClr val="bg1"/>
              </a:solidFill>
            </a:rPr>
            <a:t>No discriminación</a:t>
          </a:r>
          <a:endParaRPr lang="es-PE" sz="1600" kern="1200" dirty="0">
            <a:solidFill>
              <a:schemeClr val="bg1"/>
            </a:solidFill>
          </a:endParaRPr>
        </a:p>
      </dsp:txBody>
      <dsp:txXfrm>
        <a:off x="2153920" y="2600960"/>
        <a:ext cx="1828800" cy="894080"/>
      </dsp:txXfrm>
    </dsp:sp>
    <dsp:sp modelId="{981EEF42-117D-4B71-805E-20337B85CE4E}">
      <dsp:nvSpPr>
        <dsp:cNvPr id="0" name=""/>
        <dsp:cNvSpPr/>
      </dsp:nvSpPr>
      <dsp:spPr>
        <a:xfrm>
          <a:off x="1270812" y="264159"/>
          <a:ext cx="3413760" cy="3413760"/>
        </a:xfrm>
        <a:prstGeom prst="pie">
          <a:avLst>
            <a:gd name="adj1" fmla="val 90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PE" sz="1600" kern="1200" dirty="0" smtClean="0">
              <a:solidFill>
                <a:schemeClr val="bg1"/>
              </a:solidFill>
            </a:rPr>
            <a:t>Interés superior de la niña y el niño</a:t>
          </a:r>
          <a:endParaRPr lang="es-PE" sz="1600" kern="1200" dirty="0">
            <a:solidFill>
              <a:schemeClr val="bg1"/>
            </a:solidFill>
          </a:endParaRPr>
        </a:p>
      </dsp:txBody>
      <dsp:txXfrm>
        <a:off x="1666240" y="987551"/>
        <a:ext cx="1219200" cy="1016000"/>
      </dsp:txXfrm>
    </dsp:sp>
    <dsp:sp modelId="{021D89F6-1B7B-4F3A-B89D-C97DA26477B3}">
      <dsp:nvSpPr>
        <dsp:cNvPr id="0" name=""/>
        <dsp:cNvSpPr/>
      </dsp:nvSpPr>
      <dsp:spPr>
        <a:xfrm>
          <a:off x="1200380" y="52831"/>
          <a:ext cx="3836416" cy="3836416"/>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E06EBB-F0D9-4020-BE35-ADF36E39D1EC}">
      <dsp:nvSpPr>
        <dsp:cNvPr id="0" name=""/>
        <dsp:cNvSpPr/>
      </dsp:nvSpPr>
      <dsp:spPr>
        <a:xfrm>
          <a:off x="1129792" y="174536"/>
          <a:ext cx="3836416" cy="3836416"/>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1674EB-F60A-4F29-A862-0B407C27BAF3}">
      <dsp:nvSpPr>
        <dsp:cNvPr id="0" name=""/>
        <dsp:cNvSpPr/>
      </dsp:nvSpPr>
      <dsp:spPr>
        <a:xfrm>
          <a:off x="1059203" y="52831"/>
          <a:ext cx="3836416" cy="3836416"/>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F0B5A-5804-4EDC-8465-A3E798672979}">
      <dsp:nvSpPr>
        <dsp:cNvPr id="0" name=""/>
        <dsp:cNvSpPr/>
      </dsp:nvSpPr>
      <dsp:spPr>
        <a:xfrm>
          <a:off x="1389075" y="251561"/>
          <a:ext cx="3413760" cy="3413760"/>
        </a:xfrm>
        <a:prstGeom prst="pie">
          <a:avLst>
            <a:gd name="adj1" fmla="val 16200000"/>
            <a:gd name="adj2" fmla="val 205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400" kern="1200" dirty="0" smtClean="0"/>
            <a:t>Atención Médica</a:t>
          </a:r>
          <a:endParaRPr lang="es-PE" sz="1400" kern="1200" dirty="0"/>
        </a:p>
      </dsp:txBody>
      <dsp:txXfrm>
        <a:off x="3169920" y="825398"/>
        <a:ext cx="1097280" cy="731520"/>
      </dsp:txXfrm>
    </dsp:sp>
    <dsp:sp modelId="{116E8A28-03BA-4289-9E2E-262774ED4AAE}">
      <dsp:nvSpPr>
        <dsp:cNvPr id="0" name=""/>
        <dsp:cNvSpPr/>
      </dsp:nvSpPr>
      <dsp:spPr>
        <a:xfrm>
          <a:off x="1418336" y="342595"/>
          <a:ext cx="3413760" cy="3413760"/>
        </a:xfrm>
        <a:prstGeom prst="pie">
          <a:avLst>
            <a:gd name="adj1" fmla="val 20520000"/>
            <a:gd name="adj2" fmla="val 324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400" kern="1200" dirty="0" smtClean="0"/>
            <a:t>Principio de protección</a:t>
          </a:r>
          <a:endParaRPr lang="es-PE" sz="1400" kern="1200" dirty="0"/>
        </a:p>
      </dsp:txBody>
      <dsp:txXfrm>
        <a:off x="3616960" y="1902358"/>
        <a:ext cx="1016000" cy="812800"/>
      </dsp:txXfrm>
    </dsp:sp>
    <dsp:sp modelId="{7C582326-5047-46B1-A98D-9E451716D6FD}">
      <dsp:nvSpPr>
        <dsp:cNvPr id="0" name=""/>
        <dsp:cNvSpPr/>
      </dsp:nvSpPr>
      <dsp:spPr>
        <a:xfrm>
          <a:off x="1341120" y="398678"/>
          <a:ext cx="3413760" cy="3413760"/>
        </a:xfrm>
        <a:prstGeom prst="pie">
          <a:avLst>
            <a:gd name="adj1" fmla="val 3240000"/>
            <a:gd name="adj2" fmla="val 756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PE" sz="1000" kern="1200" dirty="0" smtClean="0"/>
            <a:t>Principio de prioridad absoluta de os niños, niñas y adolescente en condición de albergados</a:t>
          </a:r>
          <a:endParaRPr lang="es-PE" sz="1000" kern="1200" dirty="0"/>
        </a:p>
      </dsp:txBody>
      <dsp:txXfrm>
        <a:off x="2560320" y="2796438"/>
        <a:ext cx="975360" cy="894080"/>
      </dsp:txXfrm>
    </dsp:sp>
    <dsp:sp modelId="{C6331F84-DDD8-41E7-BF2E-3DE70073E63B}">
      <dsp:nvSpPr>
        <dsp:cNvPr id="0" name=""/>
        <dsp:cNvSpPr/>
      </dsp:nvSpPr>
      <dsp:spPr>
        <a:xfrm>
          <a:off x="1263904" y="342595"/>
          <a:ext cx="3413760" cy="3413760"/>
        </a:xfrm>
        <a:prstGeom prst="pie">
          <a:avLst>
            <a:gd name="adj1" fmla="val 7560000"/>
            <a:gd name="adj2" fmla="val 1188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PE" sz="1800" kern="1200" dirty="0" smtClean="0"/>
            <a:t>Medidas idóneas</a:t>
          </a:r>
          <a:endParaRPr lang="es-PE" sz="1800" kern="1200" dirty="0"/>
        </a:p>
      </dsp:txBody>
      <dsp:txXfrm>
        <a:off x="1463040" y="1902358"/>
        <a:ext cx="1016000" cy="812800"/>
      </dsp:txXfrm>
    </dsp:sp>
    <dsp:sp modelId="{3126E353-062E-43F3-AB03-9C0A89B58D03}">
      <dsp:nvSpPr>
        <dsp:cNvPr id="0" name=""/>
        <dsp:cNvSpPr/>
      </dsp:nvSpPr>
      <dsp:spPr>
        <a:xfrm>
          <a:off x="1293164" y="251561"/>
          <a:ext cx="3413760" cy="3413760"/>
        </a:xfrm>
        <a:prstGeom prst="pie">
          <a:avLst>
            <a:gd name="adj1" fmla="val 11880000"/>
            <a:gd name="adj2" fmla="val 162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400" kern="1200" dirty="0" smtClean="0"/>
            <a:t>Participación</a:t>
          </a:r>
          <a:endParaRPr lang="es-PE" sz="1400" kern="1200" dirty="0"/>
        </a:p>
      </dsp:txBody>
      <dsp:txXfrm>
        <a:off x="1828800" y="825398"/>
        <a:ext cx="1097280" cy="731520"/>
      </dsp:txXfrm>
    </dsp:sp>
    <dsp:sp modelId="{E370310E-8DA6-40E0-833C-BCA5DFDA1BE4}">
      <dsp:nvSpPr>
        <dsp:cNvPr id="0" name=""/>
        <dsp:cNvSpPr/>
      </dsp:nvSpPr>
      <dsp:spPr>
        <a:xfrm>
          <a:off x="1177586" y="40233"/>
          <a:ext cx="3836416" cy="3836416"/>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00C9B9-8A74-440F-A0CE-1533DEDB991A}">
      <dsp:nvSpPr>
        <dsp:cNvPr id="0" name=""/>
        <dsp:cNvSpPr/>
      </dsp:nvSpPr>
      <dsp:spPr>
        <a:xfrm>
          <a:off x="1207243" y="131237"/>
          <a:ext cx="3836416" cy="3836416"/>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655A32-4E8F-4666-9791-2EEF79522924}">
      <dsp:nvSpPr>
        <dsp:cNvPr id="0" name=""/>
        <dsp:cNvSpPr/>
      </dsp:nvSpPr>
      <dsp:spPr>
        <a:xfrm>
          <a:off x="1129792" y="187491"/>
          <a:ext cx="3836416" cy="3836416"/>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08A2E7-1C0E-4BFB-9413-F3606E273C64}">
      <dsp:nvSpPr>
        <dsp:cNvPr id="0" name=""/>
        <dsp:cNvSpPr/>
      </dsp:nvSpPr>
      <dsp:spPr>
        <a:xfrm>
          <a:off x="1052340" y="131237"/>
          <a:ext cx="3836416" cy="3836416"/>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BC33FD-1126-4218-BFC1-30AA79FBE422}">
      <dsp:nvSpPr>
        <dsp:cNvPr id="0" name=""/>
        <dsp:cNvSpPr/>
      </dsp:nvSpPr>
      <dsp:spPr>
        <a:xfrm>
          <a:off x="1081997" y="40233"/>
          <a:ext cx="3836416" cy="3836416"/>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F7F8C3-2A67-4149-8654-BD1F0D709091}" type="datetimeFigureOut">
              <a:rPr lang="es-PE" smtClean="0"/>
              <a:t>01/09/2019</a:t>
            </a:fld>
            <a:endParaRPr lang="es-PE"/>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EA9C8D-99B1-4E9A-8FD0-3A23F33D3EA2}" type="slidenum">
              <a:rPr lang="es-PE" smtClean="0"/>
              <a:t>‹Nº›</a:t>
            </a:fld>
            <a:endParaRPr lang="es-PE"/>
          </a:p>
        </p:txBody>
      </p:sp>
    </p:spTree>
    <p:extLst>
      <p:ext uri="{BB962C8B-B14F-4D97-AF65-F5344CB8AC3E}">
        <p14:creationId xmlns:p14="http://schemas.microsoft.com/office/powerpoint/2010/main" val="1829749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B991-DCBC-4520-BA5D-59669F449D0F}" type="datetimeFigureOut">
              <a:rPr lang="es-PE" smtClean="0"/>
              <a:t>01/09/2019</a:t>
            </a:fld>
            <a:endParaRPr lang="es-PE"/>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5E2F5-8A60-4C36-895D-ACD8ADFA60C3}" type="slidenum">
              <a:rPr lang="es-PE" smtClean="0"/>
              <a:t>‹Nº›</a:t>
            </a:fld>
            <a:endParaRPr lang="es-PE"/>
          </a:p>
        </p:txBody>
      </p:sp>
    </p:spTree>
    <p:extLst>
      <p:ext uri="{BB962C8B-B14F-4D97-AF65-F5344CB8AC3E}">
        <p14:creationId xmlns:p14="http://schemas.microsoft.com/office/powerpoint/2010/main" val="1478722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10"/>
          </p:nvPr>
        </p:nvSpPr>
        <p:spPr/>
        <p:txBody>
          <a:bodyPr/>
          <a:lstStyle/>
          <a:p>
            <a:fld id="{F1C5E2F5-8A60-4C36-895D-ACD8ADFA60C3}" type="slidenum">
              <a:rPr lang="es-PE" smtClean="0"/>
              <a:t>58</a:t>
            </a:fld>
            <a:endParaRPr lang="es-PE"/>
          </a:p>
        </p:txBody>
      </p:sp>
    </p:spTree>
    <p:extLst>
      <p:ext uri="{BB962C8B-B14F-4D97-AF65-F5344CB8AC3E}">
        <p14:creationId xmlns:p14="http://schemas.microsoft.com/office/powerpoint/2010/main" val="2089425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5"/>
            <a:ext cx="7772400" cy="1225021"/>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414322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3623051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90500"/>
            <a:ext cx="2057400" cy="4064000"/>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190500"/>
            <a:ext cx="6019800" cy="4064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28361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328954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7"/>
            <a:ext cx="7772400" cy="1135063"/>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365999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180906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2617922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51332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179184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81598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A3A1D9F-D972-4B38-9176-AE9C87D3D856}" type="datetimeFigureOut">
              <a:rPr lang="es-PE" smtClean="0"/>
              <a:t>01/09/2019</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836884F3-137D-4363-A3C6-C7A41C9D05C5}" type="slidenum">
              <a:rPr lang="es-PE" smtClean="0"/>
              <a:t>‹Nº›</a:t>
            </a:fld>
            <a:endParaRPr lang="es-PE"/>
          </a:p>
        </p:txBody>
      </p:sp>
    </p:spTree>
    <p:extLst>
      <p:ext uri="{BB962C8B-B14F-4D97-AF65-F5344CB8AC3E}">
        <p14:creationId xmlns:p14="http://schemas.microsoft.com/office/powerpoint/2010/main" val="15180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A3A1D9F-D972-4B38-9176-AE9C87D3D856}" type="datetimeFigureOut">
              <a:rPr lang="es-PE" smtClean="0"/>
              <a:t>01/09/2019</a:t>
            </a:fld>
            <a:endParaRPr lang="es-PE"/>
          </a:p>
        </p:txBody>
      </p:sp>
      <p:sp>
        <p:nvSpPr>
          <p:cNvPr id="5" name="4 Marcador de pie de página"/>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836884F3-137D-4363-A3C6-C7A41C9D05C5}" type="slidenum">
              <a:rPr lang="es-PE" smtClean="0"/>
              <a:t>‹Nº›</a:t>
            </a:fld>
            <a:endParaRPr lang="es-PE"/>
          </a:p>
        </p:txBody>
      </p:sp>
    </p:spTree>
    <p:extLst>
      <p:ext uri="{BB962C8B-B14F-4D97-AF65-F5344CB8AC3E}">
        <p14:creationId xmlns:p14="http://schemas.microsoft.com/office/powerpoint/2010/main" val="183311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CuadroTexto 1"/>
          <p:cNvSpPr txBox="1"/>
          <p:nvPr/>
        </p:nvSpPr>
        <p:spPr>
          <a:xfrm>
            <a:off x="333345" y="3217540"/>
            <a:ext cx="8263802" cy="523220"/>
          </a:xfrm>
          <a:prstGeom prst="rect">
            <a:avLst/>
          </a:prstGeom>
          <a:noFill/>
        </p:spPr>
        <p:txBody>
          <a:bodyPr wrap="none" rtlCol="0">
            <a:spAutoFit/>
          </a:bodyPr>
          <a:lstStyle/>
          <a:p>
            <a:pPr algn="ctr"/>
            <a:r>
              <a:rPr lang="es-PE" sz="2800" b="1" dirty="0" smtClean="0">
                <a:solidFill>
                  <a:schemeClr val="bg1"/>
                </a:solidFill>
              </a:rPr>
              <a:t>INSTALACIÓN Y GESTIÓN DE ALBERGUES TEMPORALES</a:t>
            </a:r>
            <a:endParaRPr lang="es-PE" sz="2800" dirty="0">
              <a:solidFill>
                <a:schemeClr val="bg1"/>
              </a:solidFill>
            </a:endParaRPr>
          </a:p>
        </p:txBody>
      </p:sp>
      <p:sp>
        <p:nvSpPr>
          <p:cNvPr id="5" name="Subtítulo 2"/>
          <p:cNvSpPr>
            <a:spLocks noGrp="1"/>
          </p:cNvSpPr>
          <p:nvPr>
            <p:ph type="subTitle" idx="1"/>
          </p:nvPr>
        </p:nvSpPr>
        <p:spPr>
          <a:xfrm>
            <a:off x="1259632" y="4355270"/>
            <a:ext cx="6774507" cy="745219"/>
          </a:xfrm>
        </p:spPr>
        <p:txBody>
          <a:bodyPr>
            <a:normAutofit/>
          </a:bodyPr>
          <a:lstStyle/>
          <a:p>
            <a:r>
              <a:rPr lang="es-PE" sz="2000" dirty="0" smtClean="0">
                <a:solidFill>
                  <a:schemeClr val="bg1"/>
                </a:solidFill>
              </a:rPr>
              <a:t>DIRECCIÓN DESCONCENTRADA DEL INDECI - CAJAMARCA</a:t>
            </a:r>
            <a:endParaRPr lang="es-PE" sz="2000" dirty="0">
              <a:solidFill>
                <a:schemeClr val="bg1"/>
              </a:solidFill>
            </a:endParaRPr>
          </a:p>
        </p:txBody>
      </p:sp>
      <p:sp>
        <p:nvSpPr>
          <p:cNvPr id="8" name="AutoShape 6" descr="Resultado de imagen para IMAGEN EL PERU PRIME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9" name="AutoShape 8" descr="Resultado de imagen para IMAGEN EL PERU PRIMER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0" name="Imagen 9"/>
          <p:cNvPicPr>
            <a:picLocks noChangeAspect="1"/>
          </p:cNvPicPr>
          <p:nvPr/>
        </p:nvPicPr>
        <p:blipFill>
          <a:blip r:embed="rId4"/>
          <a:stretch>
            <a:fillRect/>
          </a:stretch>
        </p:blipFill>
        <p:spPr>
          <a:xfrm>
            <a:off x="6516216" y="5100489"/>
            <a:ext cx="2016224" cy="614510"/>
          </a:xfrm>
          <a:prstGeom prst="rect">
            <a:avLst/>
          </a:prstGeom>
        </p:spPr>
      </p:pic>
    </p:spTree>
    <p:extLst>
      <p:ext uri="{BB962C8B-B14F-4D97-AF65-F5344CB8AC3E}">
        <p14:creationId xmlns:p14="http://schemas.microsoft.com/office/powerpoint/2010/main" val="51655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4943217"/>
            <a:ext cx="2183076" cy="506571"/>
          </a:xfrm>
          <a:prstGeom prst="rect">
            <a:avLst/>
          </a:prstGeom>
        </p:spPr>
      </p:pic>
      <p:sp>
        <p:nvSpPr>
          <p:cNvPr id="2" name="CuadroTexto 1"/>
          <p:cNvSpPr txBox="1"/>
          <p:nvPr/>
        </p:nvSpPr>
        <p:spPr>
          <a:xfrm>
            <a:off x="395536" y="1849388"/>
            <a:ext cx="2016224" cy="1323439"/>
          </a:xfrm>
          <a:prstGeom prst="rect">
            <a:avLst/>
          </a:prstGeom>
          <a:noFill/>
          <a:ln w="6350">
            <a:solidFill>
              <a:schemeClr val="tx1"/>
            </a:solidFill>
          </a:ln>
        </p:spPr>
        <p:txBody>
          <a:bodyPr wrap="square" rtlCol="0">
            <a:spAutoFit/>
          </a:bodyPr>
          <a:lstStyle/>
          <a:p>
            <a:pPr algn="ctr"/>
            <a:r>
              <a:rPr lang="es-PE" sz="2000" dirty="0" smtClean="0"/>
              <a:t>Una de las estrategias para solucionar temporalmente</a:t>
            </a:r>
            <a:endParaRPr lang="es-PE" sz="2000" dirty="0"/>
          </a:p>
        </p:txBody>
      </p:sp>
      <p:sp>
        <p:nvSpPr>
          <p:cNvPr id="3" name="Rectángulo 2"/>
          <p:cNvSpPr/>
          <p:nvPr/>
        </p:nvSpPr>
        <p:spPr>
          <a:xfrm>
            <a:off x="2915816" y="481236"/>
            <a:ext cx="2664296"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tx1"/>
                </a:solidFill>
              </a:rPr>
              <a:t>Contar con un alojamiento temporal en los familiares</a:t>
            </a:r>
          </a:p>
        </p:txBody>
      </p:sp>
      <p:sp>
        <p:nvSpPr>
          <p:cNvPr id="5" name="Flecha derecha 4"/>
          <p:cNvSpPr/>
          <p:nvPr/>
        </p:nvSpPr>
        <p:spPr>
          <a:xfrm>
            <a:off x="5724128" y="661256"/>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p:cNvSpPr/>
          <p:nvPr/>
        </p:nvSpPr>
        <p:spPr>
          <a:xfrm>
            <a:off x="6228184" y="481236"/>
            <a:ext cx="223224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smtClean="0">
                <a:solidFill>
                  <a:schemeClr val="tx1"/>
                </a:solidFill>
              </a:rPr>
              <a:t>Tener juntos a los integrantes de la familia</a:t>
            </a:r>
            <a:endParaRPr lang="es-PE" sz="2000" dirty="0">
              <a:solidFill>
                <a:schemeClr val="tx1"/>
              </a:solidFill>
            </a:endParaRPr>
          </a:p>
        </p:txBody>
      </p:sp>
      <p:sp>
        <p:nvSpPr>
          <p:cNvPr id="7" name="Rectángulo 6"/>
          <p:cNvSpPr/>
          <p:nvPr/>
        </p:nvSpPr>
        <p:spPr>
          <a:xfrm>
            <a:off x="2915816" y="3289548"/>
            <a:ext cx="2664296"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tx1"/>
                </a:solidFill>
              </a:rPr>
              <a:t>No todas las familias damnificadas cuentan con familiares</a:t>
            </a:r>
          </a:p>
        </p:txBody>
      </p:sp>
      <p:sp>
        <p:nvSpPr>
          <p:cNvPr id="8" name="Flecha derecha 7"/>
          <p:cNvSpPr/>
          <p:nvPr/>
        </p:nvSpPr>
        <p:spPr>
          <a:xfrm>
            <a:off x="5724128" y="3505572"/>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p:cNvSpPr/>
          <p:nvPr/>
        </p:nvSpPr>
        <p:spPr>
          <a:xfrm>
            <a:off x="6244706" y="3325551"/>
            <a:ext cx="2232248" cy="1047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smtClean="0">
                <a:solidFill>
                  <a:schemeClr val="tx1"/>
                </a:solidFill>
              </a:rPr>
              <a:t>Ni amigos a los cuales los puedan alojar </a:t>
            </a:r>
            <a:endParaRPr lang="es-PE" sz="2000" dirty="0">
              <a:solidFill>
                <a:schemeClr val="tx1"/>
              </a:solidFill>
            </a:endParaRPr>
          </a:p>
        </p:txBody>
      </p:sp>
      <p:cxnSp>
        <p:nvCxnSpPr>
          <p:cNvPr id="11" name="Conector recto de flecha 10"/>
          <p:cNvCxnSpPr/>
          <p:nvPr/>
        </p:nvCxnSpPr>
        <p:spPr>
          <a:xfrm flipV="1">
            <a:off x="2123728" y="1021296"/>
            <a:ext cx="720080" cy="684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2123728" y="3361556"/>
            <a:ext cx="648072"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3"/>
          <a:stretch>
            <a:fillRect/>
          </a:stretch>
        </p:blipFill>
        <p:spPr>
          <a:xfrm>
            <a:off x="4029488" y="1561356"/>
            <a:ext cx="3101247" cy="1701369"/>
          </a:xfrm>
          <a:prstGeom prst="rect">
            <a:avLst/>
          </a:prstGeom>
        </p:spPr>
      </p:pic>
    </p:spTree>
    <p:extLst>
      <p:ext uri="{BB962C8B-B14F-4D97-AF65-F5344CB8AC3E}">
        <p14:creationId xmlns:p14="http://schemas.microsoft.com/office/powerpoint/2010/main" val="2097099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4943217"/>
            <a:ext cx="2183076" cy="506571"/>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91" y="1477307"/>
            <a:ext cx="1171359" cy="253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1835696" y="226303"/>
            <a:ext cx="1872208" cy="830997"/>
          </a:xfrm>
          <a:prstGeom prst="rect">
            <a:avLst/>
          </a:prstGeom>
          <a:noFill/>
          <a:ln w="38100">
            <a:solidFill>
              <a:srgbClr val="0070C0"/>
            </a:solidFill>
          </a:ln>
        </p:spPr>
        <p:txBody>
          <a:bodyPr wrap="square" rtlCol="0">
            <a:spAutoFit/>
          </a:bodyPr>
          <a:lstStyle/>
          <a:p>
            <a:pPr algn="ctr"/>
            <a:r>
              <a:rPr lang="es-PE" sz="2400" dirty="0" smtClean="0"/>
              <a:t>ALBERGUE TEMPORAL</a:t>
            </a:r>
            <a:endParaRPr lang="es-PE" sz="2400" dirty="0"/>
          </a:p>
        </p:txBody>
      </p:sp>
      <p:sp>
        <p:nvSpPr>
          <p:cNvPr id="5" name="Rectángulo 4"/>
          <p:cNvSpPr/>
          <p:nvPr/>
        </p:nvSpPr>
        <p:spPr>
          <a:xfrm>
            <a:off x="1403648" y="1129308"/>
            <a:ext cx="2748488" cy="1323439"/>
          </a:xfrm>
          <a:prstGeom prst="rect">
            <a:avLst/>
          </a:prstGeom>
          <a:noFill/>
          <a:ln w="38100">
            <a:solidFill>
              <a:srgbClr val="0070C0"/>
            </a:solidFill>
          </a:ln>
        </p:spPr>
        <p:txBody>
          <a:bodyPr wrap="square" rtlCol="0">
            <a:spAutoFit/>
          </a:bodyPr>
          <a:lstStyle/>
          <a:p>
            <a:pPr algn="ctr"/>
            <a:r>
              <a:rPr lang="es-PE" sz="2000" dirty="0">
                <a:solidFill>
                  <a:schemeClr val="tx1"/>
                </a:solidFill>
              </a:rPr>
              <a:t>Lugar seguro para hospedar a un grupo de personas temporalmente</a:t>
            </a:r>
          </a:p>
        </p:txBody>
      </p:sp>
      <p:sp>
        <p:nvSpPr>
          <p:cNvPr id="6" name="Rectángulo 5"/>
          <p:cNvSpPr/>
          <p:nvPr/>
        </p:nvSpPr>
        <p:spPr>
          <a:xfrm>
            <a:off x="1259632" y="2539674"/>
            <a:ext cx="3036520" cy="707886"/>
          </a:xfrm>
          <a:prstGeom prst="rect">
            <a:avLst/>
          </a:prstGeom>
          <a:noFill/>
          <a:ln w="38100">
            <a:solidFill>
              <a:srgbClr val="0070C0"/>
            </a:solidFill>
          </a:ln>
        </p:spPr>
        <p:txBody>
          <a:bodyPr wrap="square" rtlCol="0">
            <a:spAutoFit/>
          </a:bodyPr>
          <a:lstStyle/>
          <a:p>
            <a:pPr algn="ctr"/>
            <a:r>
              <a:rPr lang="es-PE" sz="2000" dirty="0" smtClean="0">
                <a:solidFill>
                  <a:schemeClr val="tx1"/>
                </a:solidFill>
              </a:rPr>
              <a:t>Objetiv</a:t>
            </a:r>
            <a:r>
              <a:rPr lang="es-PE" sz="2000" dirty="0" smtClean="0"/>
              <a:t>o principal es Aliviar el sufrimiento humano </a:t>
            </a:r>
            <a:endParaRPr lang="es-PE" sz="2000" dirty="0">
              <a:solidFill>
                <a:schemeClr val="tx1"/>
              </a:solidFill>
            </a:endParaRPr>
          </a:p>
        </p:txBody>
      </p:sp>
      <p:sp>
        <p:nvSpPr>
          <p:cNvPr id="7" name="Rectángulo 6"/>
          <p:cNvSpPr/>
          <p:nvPr/>
        </p:nvSpPr>
        <p:spPr>
          <a:xfrm>
            <a:off x="1259632" y="3553589"/>
            <a:ext cx="3036520" cy="1015663"/>
          </a:xfrm>
          <a:prstGeom prst="rect">
            <a:avLst/>
          </a:prstGeom>
          <a:noFill/>
          <a:ln w="38100">
            <a:solidFill>
              <a:srgbClr val="0070C0"/>
            </a:solidFill>
          </a:ln>
        </p:spPr>
        <p:txBody>
          <a:bodyPr wrap="square" rtlCol="0">
            <a:spAutoFit/>
          </a:bodyPr>
          <a:lstStyle/>
          <a:p>
            <a:pPr algn="ctr"/>
            <a:r>
              <a:rPr lang="es-PE" sz="2000" dirty="0" smtClean="0">
                <a:solidFill>
                  <a:schemeClr val="tx1"/>
                </a:solidFill>
              </a:rPr>
              <a:t>Lugar de estadía corta y mediana hasta regresar a sus hogares</a:t>
            </a:r>
            <a:endParaRPr lang="es-PE" sz="2000" dirty="0">
              <a:solidFill>
                <a:schemeClr val="tx1"/>
              </a:solidFill>
            </a:endParaRPr>
          </a:p>
        </p:txBody>
      </p:sp>
      <p:sp>
        <p:nvSpPr>
          <p:cNvPr id="8" name="Flecha derecha 7"/>
          <p:cNvSpPr/>
          <p:nvPr/>
        </p:nvSpPr>
        <p:spPr>
          <a:xfrm>
            <a:off x="4449889" y="1567447"/>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Flecha derecha 8"/>
          <p:cNvSpPr/>
          <p:nvPr/>
        </p:nvSpPr>
        <p:spPr>
          <a:xfrm>
            <a:off x="4449889" y="2644178"/>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Flecha derecha 9"/>
          <p:cNvSpPr/>
          <p:nvPr/>
        </p:nvSpPr>
        <p:spPr>
          <a:xfrm>
            <a:off x="4408753" y="3733132"/>
            <a:ext cx="64807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CuadroTexto 10"/>
          <p:cNvSpPr txBox="1"/>
          <p:nvPr/>
        </p:nvSpPr>
        <p:spPr>
          <a:xfrm>
            <a:off x="5097961" y="1171816"/>
            <a:ext cx="3330142" cy="1077218"/>
          </a:xfrm>
          <a:prstGeom prst="rect">
            <a:avLst/>
          </a:prstGeom>
          <a:noFill/>
        </p:spPr>
        <p:txBody>
          <a:bodyPr wrap="none" rtlCol="0">
            <a:spAutoFit/>
          </a:bodyPr>
          <a:lstStyle/>
          <a:p>
            <a:pPr marL="285750" indent="-285750">
              <a:buFont typeface="Arial" panose="020B0604020202020204" pitchFamily="34" charset="0"/>
              <a:buChar char="•"/>
            </a:pPr>
            <a:r>
              <a:rPr lang="es-PE" sz="1600" dirty="0" smtClean="0"/>
              <a:t>Identificación y evaluación</a:t>
            </a:r>
          </a:p>
          <a:p>
            <a:pPr marL="285750" indent="-285750">
              <a:buFont typeface="Arial" panose="020B0604020202020204" pitchFamily="34" charset="0"/>
              <a:buChar char="•"/>
            </a:pPr>
            <a:r>
              <a:rPr lang="es-PE" sz="1600" dirty="0" smtClean="0"/>
              <a:t>Capacidad del albergue y distancia</a:t>
            </a:r>
          </a:p>
          <a:p>
            <a:pPr marL="285750" indent="-285750">
              <a:buFont typeface="Arial" panose="020B0604020202020204" pitchFamily="34" charset="0"/>
              <a:buChar char="•"/>
            </a:pPr>
            <a:r>
              <a:rPr lang="es-PE" sz="1600" dirty="0" smtClean="0"/>
              <a:t>Análisis de exposición a peligros</a:t>
            </a:r>
          </a:p>
          <a:p>
            <a:pPr marL="285750" indent="-285750">
              <a:buFont typeface="Arial" panose="020B0604020202020204" pitchFamily="34" charset="0"/>
              <a:buChar char="•"/>
            </a:pPr>
            <a:r>
              <a:rPr lang="es-PE" sz="1600" dirty="0" smtClean="0"/>
              <a:t>Reconocimientos de autoridades</a:t>
            </a:r>
            <a:endParaRPr lang="es-PE" sz="1600" dirty="0"/>
          </a:p>
        </p:txBody>
      </p:sp>
      <p:sp>
        <p:nvSpPr>
          <p:cNvPr id="12" name="CuadroTexto 11"/>
          <p:cNvSpPr txBox="1"/>
          <p:nvPr/>
        </p:nvSpPr>
        <p:spPr>
          <a:xfrm>
            <a:off x="5107074" y="2249034"/>
            <a:ext cx="4045295" cy="1569660"/>
          </a:xfrm>
          <a:prstGeom prst="rect">
            <a:avLst/>
          </a:prstGeom>
          <a:noFill/>
        </p:spPr>
        <p:txBody>
          <a:bodyPr wrap="square" rtlCol="0">
            <a:spAutoFit/>
          </a:bodyPr>
          <a:lstStyle/>
          <a:p>
            <a:pPr marL="285750" indent="-285750">
              <a:buFont typeface="Arial" panose="020B0604020202020204" pitchFamily="34" charset="0"/>
              <a:buChar char="•"/>
            </a:pPr>
            <a:r>
              <a:rPr lang="es-PE" sz="1600" dirty="0" smtClean="0"/>
              <a:t>Alerta, Alarma, evacuación</a:t>
            </a:r>
          </a:p>
          <a:p>
            <a:pPr marL="285750" indent="-285750">
              <a:buFont typeface="Arial" panose="020B0604020202020204" pitchFamily="34" charset="0"/>
              <a:buChar char="•"/>
            </a:pPr>
            <a:r>
              <a:rPr lang="es-PE" sz="1600" dirty="0" smtClean="0"/>
              <a:t>Formación de comisiones y notificación a autoridades</a:t>
            </a:r>
          </a:p>
          <a:p>
            <a:pPr marL="285750" indent="-285750">
              <a:buFont typeface="Arial" panose="020B0604020202020204" pitchFamily="34" charset="0"/>
              <a:buChar char="•"/>
            </a:pPr>
            <a:r>
              <a:rPr lang="es-PE" sz="1600" dirty="0" smtClean="0"/>
              <a:t>Divulgación de normas de seguridad y comportamiento</a:t>
            </a:r>
          </a:p>
          <a:p>
            <a:pPr marL="285750" indent="-285750">
              <a:buFont typeface="Arial" panose="020B0604020202020204" pitchFamily="34" charset="0"/>
              <a:buChar char="•"/>
            </a:pPr>
            <a:r>
              <a:rPr lang="es-PE" sz="1600" dirty="0"/>
              <a:t>M</a:t>
            </a:r>
            <a:r>
              <a:rPr lang="es-PE" sz="1600" dirty="0" smtClean="0"/>
              <a:t>onitoreo</a:t>
            </a:r>
            <a:endParaRPr lang="es-PE" sz="1600" dirty="0"/>
          </a:p>
        </p:txBody>
      </p:sp>
      <p:sp>
        <p:nvSpPr>
          <p:cNvPr id="13" name="CuadroTexto 12"/>
          <p:cNvSpPr txBox="1"/>
          <p:nvPr/>
        </p:nvSpPr>
        <p:spPr>
          <a:xfrm>
            <a:off x="5132737" y="3733132"/>
            <a:ext cx="1867691" cy="584775"/>
          </a:xfrm>
          <a:prstGeom prst="rect">
            <a:avLst/>
          </a:prstGeom>
          <a:noFill/>
        </p:spPr>
        <p:txBody>
          <a:bodyPr wrap="square" rtlCol="0">
            <a:spAutoFit/>
          </a:bodyPr>
          <a:lstStyle>
            <a:defPPr>
              <a:defRPr lang="es-PE"/>
            </a:defPPr>
            <a:lvl1pPr marL="285750" indent="-285750">
              <a:buFont typeface="Arial" panose="020B0604020202020204" pitchFamily="34" charset="0"/>
              <a:buChar char="•"/>
              <a:defRPr sz="1600"/>
            </a:lvl1pPr>
          </a:lstStyle>
          <a:p>
            <a:r>
              <a:rPr lang="es-PE" dirty="0"/>
              <a:t>Fase de apertura</a:t>
            </a:r>
          </a:p>
          <a:p>
            <a:r>
              <a:rPr lang="es-PE" dirty="0"/>
              <a:t>Fase de cierre</a:t>
            </a:r>
            <a:endParaRPr lang="es-PE" dirty="0"/>
          </a:p>
        </p:txBody>
      </p:sp>
    </p:spTree>
    <p:extLst>
      <p:ext uri="{BB962C8B-B14F-4D97-AF65-F5344CB8AC3E}">
        <p14:creationId xmlns:p14="http://schemas.microsoft.com/office/powerpoint/2010/main" val="2306163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15616" y="1533004"/>
            <a:ext cx="2233440" cy="1640880"/>
          </a:xfrm>
          <a:prstGeom prst="rect">
            <a:avLst/>
          </a:prstGeom>
        </p:spPr>
      </p:pic>
      <p:sp>
        <p:nvSpPr>
          <p:cNvPr id="3" name="Flecha derecha 2"/>
          <p:cNvSpPr/>
          <p:nvPr/>
        </p:nvSpPr>
        <p:spPr>
          <a:xfrm>
            <a:off x="3707904" y="1993404"/>
            <a:ext cx="792088"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3"/>
          <p:cNvSpPr/>
          <p:nvPr/>
        </p:nvSpPr>
        <p:spPr>
          <a:xfrm>
            <a:off x="4932040" y="1849388"/>
            <a:ext cx="331236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smtClean="0">
                <a:solidFill>
                  <a:schemeClr val="tx1"/>
                </a:solidFill>
              </a:rPr>
              <a:t>RETORNAR A SUS HOGARES</a:t>
            </a:r>
            <a:endParaRPr lang="es-PE" sz="3200" dirty="0">
              <a:solidFill>
                <a:schemeClr val="tx1"/>
              </a:solidFill>
            </a:endParaRPr>
          </a:p>
        </p:txBody>
      </p:sp>
    </p:spTree>
    <p:extLst>
      <p:ext uri="{BB962C8B-B14F-4D97-AF65-F5344CB8AC3E}">
        <p14:creationId xmlns:p14="http://schemas.microsoft.com/office/powerpoint/2010/main" val="1509011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4943217"/>
            <a:ext cx="2183076" cy="506571"/>
          </a:xfrm>
          <a:prstGeom prst="rect">
            <a:avLst/>
          </a:prstGeom>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172668"/>
            <a:ext cx="1084267" cy="318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redondeado 1"/>
          <p:cNvSpPr/>
          <p:nvPr/>
        </p:nvSpPr>
        <p:spPr>
          <a:xfrm>
            <a:off x="1259632" y="323404"/>
            <a:ext cx="5184576"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smtClean="0">
                <a:solidFill>
                  <a:schemeClr val="tx1"/>
                </a:solidFill>
              </a:rPr>
              <a:t>También, puede definirse como un lugar físico destinado a prestar amparo, alojamiento y resguardo a personas ante la ocurrencia de un evento adverso o la inminencia de este</a:t>
            </a:r>
            <a:endParaRPr lang="es-PE" sz="2000" dirty="0">
              <a:solidFill>
                <a:schemeClr val="tx1"/>
              </a:solidFill>
            </a:endParaRPr>
          </a:p>
        </p:txBody>
      </p:sp>
      <p:sp>
        <p:nvSpPr>
          <p:cNvPr id="5" name="Rectángulo 4"/>
          <p:cNvSpPr/>
          <p:nvPr/>
        </p:nvSpPr>
        <p:spPr>
          <a:xfrm>
            <a:off x="6732240" y="476856"/>
            <a:ext cx="1920659" cy="523220"/>
          </a:xfrm>
          <a:prstGeom prst="rect">
            <a:avLst/>
          </a:prstGeom>
          <a:noFill/>
        </p:spPr>
        <p:txBody>
          <a:bodyPr wrap="square" lIns="91440" tIns="45720" rIns="91440" bIns="45720">
            <a:spAutoFit/>
          </a:bodyPr>
          <a:lstStyle/>
          <a:p>
            <a:pPr algn="ctr"/>
            <a:r>
              <a:rPr lang="es-ES" sz="2800" b="1" dirty="0" smtClean="0">
                <a:ln w="0"/>
                <a:solidFill>
                  <a:schemeClr val="accent1"/>
                </a:solidFill>
                <a:effectLst>
                  <a:outerShdw blurRad="38100" dist="25400" dir="5400000" algn="ctr" rotWithShape="0">
                    <a:srgbClr val="6E747A">
                      <a:alpha val="43000"/>
                    </a:srgbClr>
                  </a:outerShdw>
                </a:effectLst>
              </a:rPr>
              <a:t>RESPUESTA </a:t>
            </a:r>
            <a:endParaRPr lang="es-ES" sz="2800" b="1" cap="none" spc="0" dirty="0">
              <a:ln w="0"/>
              <a:solidFill>
                <a:schemeClr val="accent1"/>
              </a:solidFill>
              <a:effectLst>
                <a:outerShdw blurRad="38100" dist="25400" dir="5400000" algn="ctr" rotWithShape="0">
                  <a:srgbClr val="6E747A">
                    <a:alpha val="43000"/>
                  </a:srgbClr>
                </a:outerShdw>
              </a:effectLst>
            </a:endParaRPr>
          </a:p>
        </p:txBody>
      </p:sp>
      <p:sp>
        <p:nvSpPr>
          <p:cNvPr id="7" name="Rectángulo 6"/>
          <p:cNvSpPr/>
          <p:nvPr/>
        </p:nvSpPr>
        <p:spPr>
          <a:xfrm>
            <a:off x="1546134" y="2065412"/>
            <a:ext cx="4773486" cy="461665"/>
          </a:xfrm>
          <a:prstGeom prst="rect">
            <a:avLst/>
          </a:prstGeom>
        </p:spPr>
        <p:txBody>
          <a:bodyPr wrap="none">
            <a:spAutoFit/>
          </a:bodyPr>
          <a:lstStyle/>
          <a:p>
            <a:pPr algn="just"/>
            <a:r>
              <a:rPr lang="es-PE" altLang="es-PE" sz="2400" b="1" dirty="0">
                <a:solidFill>
                  <a:srgbClr val="002060"/>
                </a:solidFill>
              </a:rPr>
              <a:t>¿Cuál es el objetivo de un albergue?</a:t>
            </a:r>
          </a:p>
        </p:txBody>
      </p:sp>
      <p:sp>
        <p:nvSpPr>
          <p:cNvPr id="9" name="Rectángulo 8"/>
          <p:cNvSpPr/>
          <p:nvPr/>
        </p:nvSpPr>
        <p:spPr>
          <a:xfrm>
            <a:off x="1747620" y="2765651"/>
            <a:ext cx="4572000" cy="1938992"/>
          </a:xfrm>
          <a:prstGeom prst="rect">
            <a:avLst/>
          </a:prstGeom>
          <a:ln>
            <a:solidFill>
              <a:srgbClr val="0070C0"/>
            </a:solidFill>
            <a:prstDash val="lgDash"/>
          </a:ln>
        </p:spPr>
        <p:txBody>
          <a:bodyPr>
            <a:spAutoFit/>
          </a:bodyPr>
          <a:lstStyle/>
          <a:p>
            <a:pPr algn="ctr"/>
            <a:r>
              <a:rPr lang="es-PE" altLang="es-PE" sz="2000" dirty="0">
                <a:solidFill>
                  <a:srgbClr val="002060"/>
                </a:solidFill>
              </a:rPr>
              <a:t>Atender de forma integral a las personas en condición de albergadas en situaciones de emergencia o desastre, con un enfoque de derechos humanos y según los requerimientos específicos de los grupos en condición de mayor vulnerabilidad</a:t>
            </a:r>
            <a:endParaRPr lang="es-PE" altLang="es-PE" sz="20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309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4943217"/>
            <a:ext cx="2183076" cy="506571"/>
          </a:xfrm>
          <a:prstGeom prst="rect">
            <a:avLst/>
          </a:prstGeom>
        </p:spPr>
      </p:pic>
      <p:pic>
        <p:nvPicPr>
          <p:cNvPr id="3" name="Picture 2" descr="http://diariolaregion.com/web/wp-content/uploads/2013/04/San-juan-alb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748" y="1282510"/>
            <a:ext cx="2602924" cy="2151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portal.andina.com.pe/EDPfotografia2/Thumbnail/2012/03/11/000177961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7864" y="409228"/>
            <a:ext cx="2514138" cy="1944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7865" y="2497460"/>
            <a:ext cx="2496338" cy="2088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539552" y="265212"/>
            <a:ext cx="2664296" cy="9721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ltLang="es-PE" sz="1600">
                <a:solidFill>
                  <a:schemeClr val="tx1"/>
                </a:solidFill>
                <a:latin typeface="Arial" panose="020B0604020202020204" pitchFamily="34" charset="0"/>
                <a:ea typeface="Calibri" panose="020F0502020204030204" pitchFamily="34" charset="0"/>
                <a:cs typeface="Times New Roman" panose="02020603050405020304" pitchFamily="18" charset="0"/>
              </a:rPr>
              <a:t>Cuando la comunidad es afectada por un desastre y las viviendas se han dañado</a:t>
            </a:r>
            <a:endParaRPr lang="es-PE" sz="1600">
              <a:solidFill>
                <a:schemeClr val="tx1"/>
              </a:solidFill>
            </a:endParaRPr>
          </a:p>
        </p:txBody>
      </p:sp>
      <p:sp>
        <p:nvSpPr>
          <p:cNvPr id="7" name="Rectángulo 6"/>
          <p:cNvSpPr/>
          <p:nvPr/>
        </p:nvSpPr>
        <p:spPr>
          <a:xfrm>
            <a:off x="506252" y="1501353"/>
            <a:ext cx="2769604" cy="18001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ltLang="es-PE" sz="1600"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Lo </a:t>
            </a:r>
            <a:r>
              <a:rPr lang="es-PE" altLang="es-PE"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más común es que</a:t>
            </a:r>
            <a:r>
              <a:rPr lang="es-PE" altLang="es-P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s-PE" altLang="es-PE"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se utilicen espacios y edificios públicos para albergar a los pobladores hasta que puedan retornar a sus</a:t>
            </a:r>
            <a:r>
              <a:rPr lang="es-PE" altLang="es-PE"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s-PE" altLang="es-PE"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viviendas en condiciones de mayor seguridad.</a:t>
            </a:r>
            <a:endParaRPr lang="es-PE" sz="1600" dirty="0">
              <a:solidFill>
                <a:schemeClr val="tx1"/>
              </a:solidFill>
            </a:endParaRPr>
          </a:p>
        </p:txBody>
      </p:sp>
      <p:sp>
        <p:nvSpPr>
          <p:cNvPr id="8" name="Rectángulo 7"/>
          <p:cNvSpPr/>
          <p:nvPr/>
        </p:nvSpPr>
        <p:spPr>
          <a:xfrm>
            <a:off x="539552" y="3541674"/>
            <a:ext cx="2736304" cy="1296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ltLang="es-PE" sz="1600">
                <a:solidFill>
                  <a:schemeClr val="tx1"/>
                </a:solidFill>
                <a:latin typeface="Arial" panose="020B0604020202020204" pitchFamily="34" charset="0"/>
                <a:ea typeface="Calibri" panose="020F0502020204030204" pitchFamily="34" charset="0"/>
                <a:cs typeface="Times New Roman" panose="02020603050405020304" pitchFamily="18" charset="0"/>
              </a:rPr>
              <a:t>Esos locales públicos pueden ser polideportivos, centros</a:t>
            </a:r>
            <a:r>
              <a:rPr lang="es-PE" altLang="es-PE" sz="140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s-PE" altLang="es-PE" sz="1600">
                <a:solidFill>
                  <a:schemeClr val="tx1"/>
                </a:solidFill>
                <a:latin typeface="Arial" panose="020B0604020202020204" pitchFamily="34" charset="0"/>
                <a:ea typeface="Calibri" panose="020F0502020204030204" pitchFamily="34" charset="0"/>
                <a:cs typeface="Times New Roman" panose="02020603050405020304" pitchFamily="18" charset="0"/>
              </a:rPr>
              <a:t>culturales, casas comunales, iglesias, entre otros</a:t>
            </a:r>
            <a:endParaRPr lang="es-PE" sz="1600">
              <a:solidFill>
                <a:schemeClr val="tx1"/>
              </a:solidFill>
            </a:endParaRPr>
          </a:p>
        </p:txBody>
      </p:sp>
    </p:spTree>
    <p:extLst>
      <p:ext uri="{BB962C8B-B14F-4D97-AF65-F5344CB8AC3E}">
        <p14:creationId xmlns:p14="http://schemas.microsoft.com/office/powerpoint/2010/main" val="469127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4943217"/>
            <a:ext cx="2183076" cy="506571"/>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13284"/>
            <a:ext cx="385921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Rectángulo"/>
          <p:cNvSpPr>
            <a:spLocks noChangeArrowheads="1"/>
          </p:cNvSpPr>
          <p:nvPr/>
        </p:nvSpPr>
        <p:spPr bwMode="auto">
          <a:xfrm>
            <a:off x="4211960" y="337220"/>
            <a:ext cx="45354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s-PE" altLang="es-PE" dirty="0">
                <a:solidFill>
                  <a:srgbClr val="002060"/>
                </a:solidFill>
              </a:rPr>
              <a:t>Los refugios fueron especialmente importantes en épocas de la humanidad en las que el hombre era nómade y </a:t>
            </a:r>
            <a:r>
              <a:rPr lang="es-PE" altLang="es-PE" dirty="0">
                <a:solidFill>
                  <a:srgbClr val="C00000"/>
                </a:solidFill>
              </a:rPr>
              <a:t>no construía sus propias viviendas si no que se adaptaba a formas naturales </a:t>
            </a:r>
            <a:r>
              <a:rPr lang="es-PE" altLang="es-PE" dirty="0">
                <a:solidFill>
                  <a:srgbClr val="002060"/>
                </a:solidFill>
              </a:rPr>
              <a:t>tales como cuevas en donde podía protegerse de las inclemencias del clima así como también de animales peligrosos</a:t>
            </a:r>
            <a:endParaRPr lang="es-ES" altLang="es-PE" dirty="0">
              <a:solidFill>
                <a:srgbClr val="002060"/>
              </a:solidFill>
            </a:endParaRPr>
          </a:p>
        </p:txBody>
      </p:sp>
      <p:sp>
        <p:nvSpPr>
          <p:cNvPr id="6" name="Rectángulo 14"/>
          <p:cNvSpPr>
            <a:spLocks noChangeArrowheads="1"/>
          </p:cNvSpPr>
          <p:nvPr/>
        </p:nvSpPr>
        <p:spPr bwMode="auto">
          <a:xfrm>
            <a:off x="4211960" y="2641476"/>
            <a:ext cx="45354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s-PE" altLang="es-PE" dirty="0">
                <a:solidFill>
                  <a:srgbClr val="002060"/>
                </a:solidFill>
              </a:rPr>
              <a:t>Refugio al </a:t>
            </a:r>
            <a:r>
              <a:rPr lang="es-PE" altLang="es-PE" dirty="0">
                <a:solidFill>
                  <a:srgbClr val="C00000"/>
                </a:solidFill>
              </a:rPr>
              <a:t>espacio creado artificialmente por el hombre o tomado por él como espacio de protección frente a posibles peligros.</a:t>
            </a:r>
            <a:r>
              <a:rPr lang="es-PE" altLang="es-PE" dirty="0">
                <a:solidFill>
                  <a:srgbClr val="002060"/>
                </a:solidFill>
              </a:rPr>
              <a:t> Un refugio toma su nombre específicamente de la idea de refugiar a un individuo o un animal de amenazas que pueden poner el peligro su supervivencia. </a:t>
            </a:r>
          </a:p>
        </p:txBody>
      </p:sp>
    </p:spTree>
    <p:extLst>
      <p:ext uri="{BB962C8B-B14F-4D97-AF65-F5344CB8AC3E}">
        <p14:creationId xmlns:p14="http://schemas.microsoft.com/office/powerpoint/2010/main" val="1371702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sp>
        <p:nvSpPr>
          <p:cNvPr id="3" name="Rectángulo 1"/>
          <p:cNvSpPr>
            <a:spLocks noChangeArrowheads="1"/>
          </p:cNvSpPr>
          <p:nvPr/>
        </p:nvSpPr>
        <p:spPr bwMode="auto">
          <a:xfrm>
            <a:off x="3323790" y="913796"/>
            <a:ext cx="5562377" cy="1938992"/>
          </a:xfrm>
          <a:prstGeom prst="rect">
            <a:avLst/>
          </a:prstGeom>
          <a:noFill/>
          <a:ln w="28575">
            <a:solidFill>
              <a:srgbClr val="C00000"/>
            </a:solidFill>
            <a:miter lim="800000"/>
            <a:headEnd/>
            <a:tailEnd/>
          </a:ln>
          <a:extLst/>
        </p:spPr>
        <p:txBody>
          <a:bodyPr wrap="square">
            <a:spAutoFit/>
          </a:bodyPr>
          <a:lstStyle/>
          <a:p>
            <a:pPr algn="ctr" eaLnBrk="1" hangingPunct="1">
              <a:defRPr/>
            </a:pPr>
            <a:r>
              <a:rPr lang="es-PE" sz="1600" b="1" dirty="0">
                <a:solidFill>
                  <a:srgbClr val="002060"/>
                </a:solidFill>
              </a:rPr>
              <a:t>DICCIONARIO DE LA LENGUA ESPAÑOLA</a:t>
            </a:r>
            <a:endParaRPr lang="es-PE" sz="1600" b="1" dirty="0">
              <a:solidFill>
                <a:srgbClr val="222222"/>
              </a:solidFill>
            </a:endParaRPr>
          </a:p>
          <a:p>
            <a:pPr algn="ctr" eaLnBrk="1" hangingPunct="1">
              <a:defRPr/>
            </a:pPr>
            <a:r>
              <a:rPr lang="es-PE" sz="1600" b="1" dirty="0">
                <a:solidFill>
                  <a:srgbClr val="002060"/>
                </a:solidFill>
              </a:rPr>
              <a:t>Albergue</a:t>
            </a:r>
          </a:p>
          <a:p>
            <a:pPr algn="ctr" eaLnBrk="1" hangingPunct="1">
              <a:defRPr/>
            </a:pPr>
            <a:endParaRPr lang="es-PE" sz="1600" b="1" dirty="0">
              <a:solidFill>
                <a:srgbClr val="002060"/>
              </a:solidFill>
            </a:endParaRPr>
          </a:p>
          <a:p>
            <a:pPr marL="273050" indent="-273050" eaLnBrk="1" hangingPunct="1">
              <a:buFont typeface="Tahoma" pitchFamily="34" charset="0"/>
              <a:buAutoNum type="arabicPeriod"/>
              <a:defRPr/>
            </a:pPr>
            <a:r>
              <a:rPr lang="es-PE" dirty="0"/>
              <a:t> Lugar en que una persona halla hospedaje o </a:t>
            </a:r>
            <a:r>
              <a:rPr lang="es-PE" dirty="0" smtClean="0"/>
              <a:t>resguardo</a:t>
            </a:r>
            <a:r>
              <a:rPr lang="es-PE" dirty="0"/>
              <a:t>.</a:t>
            </a:r>
            <a:endParaRPr lang="es-PE" dirty="0" smtClean="0"/>
          </a:p>
          <a:p>
            <a:pPr marL="273050" indent="-273050" algn="just" eaLnBrk="1" hangingPunct="1">
              <a:buFont typeface="Tahoma" pitchFamily="34" charset="0"/>
              <a:buAutoNum type="arabicPeriod"/>
              <a:defRPr/>
            </a:pPr>
            <a:r>
              <a:rPr lang="es-PE" dirty="0" smtClean="0"/>
              <a:t>Establecimiento benéfico que sirve para acoger provisionalmente a gente necesitada</a:t>
            </a:r>
            <a:endParaRPr lang="es-PE" dirty="0"/>
          </a:p>
        </p:txBody>
      </p:sp>
      <p:sp>
        <p:nvSpPr>
          <p:cNvPr id="4" name="1 Rectángulo"/>
          <p:cNvSpPr>
            <a:spLocks noChangeArrowheads="1"/>
          </p:cNvSpPr>
          <p:nvPr/>
        </p:nvSpPr>
        <p:spPr bwMode="auto">
          <a:xfrm>
            <a:off x="3323791" y="3117742"/>
            <a:ext cx="5562376" cy="1538883"/>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r>
              <a:rPr lang="es-PE" altLang="es-PE" sz="1600" b="1" dirty="0">
                <a:solidFill>
                  <a:srgbClr val="002060"/>
                </a:solidFill>
                <a:latin typeface="+mn-lt"/>
              </a:rPr>
              <a:t>DICCIONARIO LAROUSSE </a:t>
            </a:r>
          </a:p>
          <a:p>
            <a:pPr algn="just">
              <a:defRPr/>
            </a:pPr>
            <a:endParaRPr lang="es-PE" altLang="es-PE" sz="1600" dirty="0" smtClean="0"/>
          </a:p>
          <a:p>
            <a:pPr algn="just">
              <a:defRPr/>
            </a:pPr>
            <a:r>
              <a:rPr lang="es-PE" altLang="es-PE" sz="1600" dirty="0" smtClean="0"/>
              <a:t>Lugar </a:t>
            </a:r>
            <a:r>
              <a:rPr lang="es-PE" altLang="es-PE" sz="1600" dirty="0" smtClean="0"/>
              <a:t>donde una persona se hospeda y abriga</a:t>
            </a:r>
          </a:p>
          <a:p>
            <a:pPr algn="just">
              <a:defRPr/>
            </a:pPr>
            <a:r>
              <a:rPr lang="es-ES" altLang="es-PE" sz="1600" dirty="0" smtClean="0"/>
              <a:t>Lugar</a:t>
            </a:r>
            <a:r>
              <a:rPr lang="es-ES" altLang="es-PE" sz="1600" dirty="0" smtClean="0"/>
              <a:t> que sirve para protegerse de las inclemencias o de cualquier </a:t>
            </a:r>
            <a:r>
              <a:rPr lang="es-ES" altLang="es-PE" sz="1600" u="sng" dirty="0" smtClean="0"/>
              <a:t>peligro</a:t>
            </a:r>
            <a:endParaRPr lang="es-ES" altLang="es-PE" sz="1600" dirty="0" smtClean="0"/>
          </a:p>
          <a:p>
            <a:pPr algn="just">
              <a:defRPr/>
            </a:pPr>
            <a:endParaRPr lang="es-ES" altLang="es-PE" sz="1400" dirty="0" smtClean="0"/>
          </a:p>
        </p:txBody>
      </p:sp>
      <p:sp>
        <p:nvSpPr>
          <p:cNvPr id="5" name="1 CuadroTexto"/>
          <p:cNvSpPr txBox="1">
            <a:spLocks noChangeArrowheads="1"/>
          </p:cNvSpPr>
          <p:nvPr/>
        </p:nvSpPr>
        <p:spPr bwMode="auto">
          <a:xfrm>
            <a:off x="2574420" y="305654"/>
            <a:ext cx="3927326" cy="36933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s-ES" altLang="es-PE" b="1">
                <a:solidFill>
                  <a:srgbClr val="002060"/>
                </a:solidFill>
              </a:rPr>
              <a:t>DEFINICIONES DE ALBERGUES</a:t>
            </a:r>
          </a:p>
        </p:txBody>
      </p:sp>
      <p:pic>
        <p:nvPicPr>
          <p:cNvPr id="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85" y="986672"/>
            <a:ext cx="21780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05" y="2725411"/>
            <a:ext cx="1455737"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446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sp>
        <p:nvSpPr>
          <p:cNvPr id="3" name="1 Rectángulo"/>
          <p:cNvSpPr>
            <a:spLocks noChangeArrowheads="1"/>
          </p:cNvSpPr>
          <p:nvPr/>
        </p:nvSpPr>
        <p:spPr bwMode="auto">
          <a:xfrm>
            <a:off x="395536" y="901156"/>
            <a:ext cx="84969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s-ES" altLang="es-PE" dirty="0">
                <a:latin typeface="+mn-lt"/>
              </a:rPr>
              <a:t>Un albergue tiene importancia crítica para la supervivencia en las fases iniciales de cualquier desastre, son necesarios para proveer seguridad personal y protección contra peligros, provee mayor resistencia contra los problemas de salud y las enfermedades físicas y mentales, mantiene la dignidad humana y sostiene la vida familiar o comunitaria dentro de lo que sea posible en circunstancias difíciles.</a:t>
            </a:r>
          </a:p>
        </p:txBody>
      </p:sp>
      <p:sp>
        <p:nvSpPr>
          <p:cNvPr id="4" name="1 Rectángulo"/>
          <p:cNvSpPr>
            <a:spLocks noChangeArrowheads="1"/>
          </p:cNvSpPr>
          <p:nvPr/>
        </p:nvSpPr>
        <p:spPr bwMode="auto">
          <a:xfrm>
            <a:off x="2483768" y="323185"/>
            <a:ext cx="4152900" cy="36988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tabLst>
                <a:tab pos="355600" algn="l"/>
                <a:tab pos="1350963" algn="l"/>
              </a:tabLst>
              <a:defRPr>
                <a:solidFill>
                  <a:schemeClr val="tx1"/>
                </a:solidFill>
                <a:latin typeface="Tahoma" panose="020B0604030504040204" pitchFamily="34" charset="0"/>
              </a:defRPr>
            </a:lvl1pPr>
            <a:lvl2pPr marL="742950" indent="-285750">
              <a:tabLst>
                <a:tab pos="355600" algn="l"/>
                <a:tab pos="1350963" algn="l"/>
              </a:tabLst>
              <a:defRPr>
                <a:solidFill>
                  <a:schemeClr val="tx1"/>
                </a:solidFill>
                <a:latin typeface="Tahoma" panose="020B0604030504040204" pitchFamily="34" charset="0"/>
              </a:defRPr>
            </a:lvl2pPr>
            <a:lvl3pPr marL="1143000" indent="-228600">
              <a:tabLst>
                <a:tab pos="355600" algn="l"/>
                <a:tab pos="1350963" algn="l"/>
              </a:tabLst>
              <a:defRPr>
                <a:solidFill>
                  <a:schemeClr val="tx1"/>
                </a:solidFill>
                <a:latin typeface="Tahoma" panose="020B0604030504040204" pitchFamily="34" charset="0"/>
              </a:defRPr>
            </a:lvl3pPr>
            <a:lvl4pPr marL="1600200" indent="-228600">
              <a:tabLst>
                <a:tab pos="355600" algn="l"/>
                <a:tab pos="1350963" algn="l"/>
              </a:tabLst>
              <a:defRPr>
                <a:solidFill>
                  <a:schemeClr val="tx1"/>
                </a:solidFill>
                <a:latin typeface="Tahoma" panose="020B0604030504040204" pitchFamily="34" charset="0"/>
              </a:defRPr>
            </a:lvl4pPr>
            <a:lvl5pPr marL="2057400" indent="-228600">
              <a:tabLst>
                <a:tab pos="355600" algn="l"/>
                <a:tab pos="1350963" algn="l"/>
              </a:tabLst>
              <a:defRPr>
                <a:solidFill>
                  <a:schemeClr val="tx1"/>
                </a:solidFill>
                <a:latin typeface="Tahoma" panose="020B0604030504040204" pitchFamily="34" charset="0"/>
              </a:defRPr>
            </a:lvl5pPr>
            <a:lvl6pPr marL="2514600" indent="-228600" eaLnBrk="0" fontAlgn="base" hangingPunct="0">
              <a:spcBef>
                <a:spcPct val="0"/>
              </a:spcBef>
              <a:spcAft>
                <a:spcPct val="0"/>
              </a:spcAft>
              <a:tabLst>
                <a:tab pos="355600" algn="l"/>
                <a:tab pos="1350963" algn="l"/>
              </a:tabLst>
              <a:defRPr>
                <a:solidFill>
                  <a:schemeClr val="tx1"/>
                </a:solidFill>
                <a:latin typeface="Tahoma" panose="020B0604030504040204" pitchFamily="34" charset="0"/>
              </a:defRPr>
            </a:lvl6pPr>
            <a:lvl7pPr marL="2971800" indent="-228600" eaLnBrk="0" fontAlgn="base" hangingPunct="0">
              <a:spcBef>
                <a:spcPct val="0"/>
              </a:spcBef>
              <a:spcAft>
                <a:spcPct val="0"/>
              </a:spcAft>
              <a:tabLst>
                <a:tab pos="355600" algn="l"/>
                <a:tab pos="1350963" algn="l"/>
              </a:tabLst>
              <a:defRPr>
                <a:solidFill>
                  <a:schemeClr val="tx1"/>
                </a:solidFill>
                <a:latin typeface="Tahoma" panose="020B0604030504040204" pitchFamily="34" charset="0"/>
              </a:defRPr>
            </a:lvl7pPr>
            <a:lvl8pPr marL="3429000" indent="-228600" eaLnBrk="0" fontAlgn="base" hangingPunct="0">
              <a:spcBef>
                <a:spcPct val="0"/>
              </a:spcBef>
              <a:spcAft>
                <a:spcPct val="0"/>
              </a:spcAft>
              <a:tabLst>
                <a:tab pos="355600" algn="l"/>
                <a:tab pos="1350963" algn="l"/>
              </a:tabLst>
              <a:defRPr>
                <a:solidFill>
                  <a:schemeClr val="tx1"/>
                </a:solidFill>
                <a:latin typeface="Tahoma" panose="020B0604030504040204" pitchFamily="34" charset="0"/>
              </a:defRPr>
            </a:lvl8pPr>
            <a:lvl9pPr marL="3886200" indent="-228600" eaLnBrk="0" fontAlgn="base" hangingPunct="0">
              <a:spcBef>
                <a:spcPct val="0"/>
              </a:spcBef>
              <a:spcAft>
                <a:spcPct val="0"/>
              </a:spcAft>
              <a:tabLst>
                <a:tab pos="355600" algn="l"/>
                <a:tab pos="1350963" algn="l"/>
              </a:tabLst>
              <a:defRPr>
                <a:solidFill>
                  <a:schemeClr val="tx1"/>
                </a:solidFill>
                <a:latin typeface="Tahoma" panose="020B0604030504040204" pitchFamily="34" charset="0"/>
              </a:defRPr>
            </a:lvl9pPr>
          </a:lstStyle>
          <a:p>
            <a:r>
              <a:rPr lang="es-ES" altLang="es-PE">
                <a:solidFill>
                  <a:srgbClr val="002060"/>
                </a:solidFill>
              </a:rPr>
              <a:t>La Carta Humanitaria  Manual ESFERA </a:t>
            </a:r>
            <a:endParaRPr lang="es-ES" altLang="es-PE"/>
          </a:p>
        </p:txBody>
      </p:sp>
      <p:pic>
        <p:nvPicPr>
          <p:cNvPr id="5" name="Picture 15" descr="http://desaprender.costari.ca/uploads/Image/proyecto_esf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930" y="2378484"/>
            <a:ext cx="256857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1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sp>
        <p:nvSpPr>
          <p:cNvPr id="3" name="1 Rectángulo"/>
          <p:cNvSpPr>
            <a:spLocks noChangeArrowheads="1"/>
          </p:cNvSpPr>
          <p:nvPr/>
        </p:nvSpPr>
        <p:spPr bwMode="auto">
          <a:xfrm>
            <a:off x="1763688" y="409228"/>
            <a:ext cx="6180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s-ES" altLang="es-PE" sz="1600" b="1" dirty="0">
                <a:solidFill>
                  <a:srgbClr val="C00000"/>
                </a:solidFill>
              </a:rPr>
              <a:t>FEDERACIÓN INTERNACIONAL DE LA CRUZ ROJA</a:t>
            </a:r>
          </a:p>
          <a:p>
            <a:pPr algn="ctr"/>
            <a:r>
              <a:rPr lang="es-ES" altLang="es-PE" sz="1600" b="1" dirty="0">
                <a:solidFill>
                  <a:srgbClr val="C00000"/>
                </a:solidFill>
              </a:rPr>
              <a:t> Y LA RED HUMANITARIA MEDIA LUNA ROJA </a:t>
            </a:r>
          </a:p>
        </p:txBody>
      </p:sp>
      <p:sp>
        <p:nvSpPr>
          <p:cNvPr id="4" name="CuadroTexto 1"/>
          <p:cNvSpPr txBox="1">
            <a:spLocks noChangeArrowheads="1"/>
          </p:cNvSpPr>
          <p:nvPr/>
        </p:nvSpPr>
        <p:spPr bwMode="auto">
          <a:xfrm>
            <a:off x="404317" y="1273324"/>
            <a:ext cx="546382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s-PE" altLang="es-PE" sz="2000" dirty="0"/>
              <a:t>Lugar físico creado e identificado como un lugar seguro, que cuenta con todos los medios necesarios para hospedar por un período corto, mediano y largo plazo a un grupo de personas afectadas por los resultados del impacto de una amenaza, con las garantías esenciales para garantizar la dignidad humana, conservando la unidad familiar y la cultura de las personas afectadas así como su estabilidad física, mental y psicológica. Promoviendo la organización comunitaria.</a:t>
            </a:r>
          </a:p>
        </p:txBody>
      </p:sp>
      <p:pic>
        <p:nvPicPr>
          <p:cNvPr id="5" name="Imagen 4"/>
          <p:cNvPicPr>
            <a:picLocks noChangeAspect="1"/>
          </p:cNvPicPr>
          <p:nvPr/>
        </p:nvPicPr>
        <p:blipFill>
          <a:blip r:embed="rId3"/>
          <a:stretch>
            <a:fillRect/>
          </a:stretch>
        </p:blipFill>
        <p:spPr>
          <a:xfrm>
            <a:off x="6012160" y="1561356"/>
            <a:ext cx="2664296" cy="2664296"/>
          </a:xfrm>
          <a:prstGeom prst="rect">
            <a:avLst/>
          </a:prstGeom>
        </p:spPr>
      </p:pic>
    </p:spTree>
    <p:extLst>
      <p:ext uri="{BB962C8B-B14F-4D97-AF65-F5344CB8AC3E}">
        <p14:creationId xmlns:p14="http://schemas.microsoft.com/office/powerpoint/2010/main" val="985285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02" y="1087822"/>
            <a:ext cx="1391602" cy="332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p:cNvSpPr/>
          <p:nvPr/>
        </p:nvSpPr>
        <p:spPr>
          <a:xfrm>
            <a:off x="971600" y="319365"/>
            <a:ext cx="7128792" cy="461665"/>
          </a:xfrm>
          <a:prstGeom prst="rect">
            <a:avLst/>
          </a:prstGeom>
        </p:spPr>
        <p:txBody>
          <a:bodyPr wrap="square">
            <a:spAutoFit/>
          </a:bodyPr>
          <a:lstStyle/>
          <a:p>
            <a:pPr algn="ctr"/>
            <a:r>
              <a:rPr lang="es-PE" altLang="es-PE" sz="2400" b="1" dirty="0">
                <a:solidFill>
                  <a:srgbClr val="C00000"/>
                </a:solidFill>
              </a:rPr>
              <a:t>CONSTRUYENDO UNA </a:t>
            </a:r>
            <a:r>
              <a:rPr lang="es-PE" altLang="es-PE" sz="2400" b="1" dirty="0" smtClean="0">
                <a:solidFill>
                  <a:srgbClr val="C00000"/>
                </a:solidFill>
              </a:rPr>
              <a:t>DEFINICIÓN </a:t>
            </a:r>
            <a:r>
              <a:rPr lang="es-PE" altLang="es-PE" sz="2400" b="1" dirty="0">
                <a:solidFill>
                  <a:srgbClr val="C00000"/>
                </a:solidFill>
              </a:rPr>
              <a:t>SOBRE ALBERGUES  </a:t>
            </a:r>
          </a:p>
        </p:txBody>
      </p:sp>
      <p:grpSp>
        <p:nvGrpSpPr>
          <p:cNvPr id="5" name="Grupo 14"/>
          <p:cNvGrpSpPr>
            <a:grpSpLocks/>
          </p:cNvGrpSpPr>
          <p:nvPr/>
        </p:nvGrpSpPr>
        <p:grpSpPr bwMode="auto">
          <a:xfrm>
            <a:off x="4572000" y="983551"/>
            <a:ext cx="4392613" cy="3622675"/>
            <a:chOff x="1276350" y="1542347"/>
            <a:chExt cx="6761866" cy="5315653"/>
          </a:xfrm>
        </p:grpSpPr>
        <p:sp>
          <p:nvSpPr>
            <p:cNvPr id="6" name="16 Elipse"/>
            <p:cNvSpPr/>
            <p:nvPr/>
          </p:nvSpPr>
          <p:spPr bwMode="auto">
            <a:xfrm>
              <a:off x="1882401" y="2073446"/>
              <a:ext cx="1659309" cy="126019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800" b="1" dirty="0">
                  <a:latin typeface="Arial" panose="020B0604020202020204" pitchFamily="34" charset="0"/>
                  <a:cs typeface="Arial" panose="020B0604020202020204" pitchFamily="34" charset="0"/>
                </a:rPr>
                <a:t>TECHO</a:t>
              </a:r>
            </a:p>
          </p:txBody>
        </p:sp>
        <p:sp>
          <p:nvSpPr>
            <p:cNvPr id="7" name="17 Elipse"/>
            <p:cNvSpPr/>
            <p:nvPr/>
          </p:nvSpPr>
          <p:spPr bwMode="auto">
            <a:xfrm>
              <a:off x="1276350" y="3545617"/>
              <a:ext cx="1666640" cy="126019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800" b="1" dirty="0">
                  <a:latin typeface="Arial" panose="020B0604020202020204" pitchFamily="34" charset="0"/>
                  <a:cs typeface="Arial" panose="020B0604020202020204" pitchFamily="34" charset="0"/>
                </a:rPr>
                <a:t>ABRIGO</a:t>
              </a:r>
            </a:p>
          </p:txBody>
        </p:sp>
        <p:sp>
          <p:nvSpPr>
            <p:cNvPr id="8" name="18 Elipse"/>
            <p:cNvSpPr/>
            <p:nvPr/>
          </p:nvSpPr>
          <p:spPr bwMode="auto">
            <a:xfrm>
              <a:off x="1569600" y="5371853"/>
              <a:ext cx="1595772" cy="126019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700" b="1" dirty="0">
                  <a:latin typeface="Arial" panose="020B0604020202020204" pitchFamily="34" charset="0"/>
                  <a:cs typeface="Arial" panose="020B0604020202020204" pitchFamily="34" charset="0"/>
                </a:rPr>
                <a:t>ALIMENTOS</a:t>
              </a:r>
            </a:p>
          </p:txBody>
        </p:sp>
        <p:sp>
          <p:nvSpPr>
            <p:cNvPr id="9" name="19 Elipse"/>
            <p:cNvSpPr/>
            <p:nvPr/>
          </p:nvSpPr>
          <p:spPr bwMode="auto">
            <a:xfrm>
              <a:off x="5851056" y="5360207"/>
              <a:ext cx="1735065" cy="126252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700" b="1" dirty="0">
                  <a:latin typeface="Arial" panose="020B0604020202020204" pitchFamily="34" charset="0"/>
                  <a:cs typeface="Arial" panose="020B0604020202020204" pitchFamily="34" charset="0"/>
                </a:rPr>
                <a:t>RECREACION </a:t>
              </a:r>
            </a:p>
          </p:txBody>
        </p:sp>
        <p:sp>
          <p:nvSpPr>
            <p:cNvPr id="10" name="20 Elipse"/>
            <p:cNvSpPr/>
            <p:nvPr/>
          </p:nvSpPr>
          <p:spPr bwMode="auto">
            <a:xfrm>
              <a:off x="3629685" y="1542347"/>
              <a:ext cx="1906128" cy="126252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800" b="1" dirty="0">
                  <a:latin typeface="Arial" panose="020B0604020202020204" pitchFamily="34" charset="0"/>
                  <a:cs typeface="Arial" panose="020B0604020202020204" pitchFamily="34" charset="0"/>
                </a:rPr>
                <a:t>SEGURIDAD</a:t>
              </a:r>
            </a:p>
          </p:txBody>
        </p:sp>
        <p:sp>
          <p:nvSpPr>
            <p:cNvPr id="11" name="21 Elipse"/>
            <p:cNvSpPr/>
            <p:nvPr/>
          </p:nvSpPr>
          <p:spPr bwMode="auto">
            <a:xfrm>
              <a:off x="6229839" y="3582887"/>
              <a:ext cx="1808377" cy="126252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600" b="1" dirty="0">
                  <a:latin typeface="Arial" panose="020B0604020202020204" pitchFamily="34" charset="0"/>
                  <a:cs typeface="Arial" panose="020B0604020202020204" pitchFamily="34" charset="0"/>
                </a:rPr>
                <a:t>HIGIENE Y </a:t>
              </a:r>
            </a:p>
            <a:p>
              <a:pPr algn="ctr">
                <a:defRPr/>
              </a:pPr>
              <a:r>
                <a:rPr lang="es-ES" sz="600" b="1" dirty="0">
                  <a:latin typeface="Arial" panose="020B0604020202020204" pitchFamily="34" charset="0"/>
                  <a:cs typeface="Arial" panose="020B0604020202020204" pitchFamily="34" charset="0"/>
                </a:rPr>
                <a:t>SANEAMIENTO</a:t>
              </a:r>
            </a:p>
          </p:txBody>
        </p:sp>
        <p:sp>
          <p:nvSpPr>
            <p:cNvPr id="12" name="22 Elipse"/>
            <p:cNvSpPr/>
            <p:nvPr/>
          </p:nvSpPr>
          <p:spPr bwMode="auto">
            <a:xfrm>
              <a:off x="3832516" y="5597804"/>
              <a:ext cx="1620209" cy="126019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800" b="1" dirty="0">
                  <a:latin typeface="Arial" panose="020B0604020202020204" pitchFamily="34" charset="0"/>
                  <a:cs typeface="Arial" panose="020B0604020202020204" pitchFamily="34" charset="0"/>
                </a:rPr>
                <a:t>ATENCION DE SALUD</a:t>
              </a:r>
            </a:p>
          </p:txBody>
        </p:sp>
        <p:sp>
          <p:nvSpPr>
            <p:cNvPr id="13" name="23 Elipse"/>
            <p:cNvSpPr/>
            <p:nvPr/>
          </p:nvSpPr>
          <p:spPr bwMode="auto">
            <a:xfrm>
              <a:off x="3595473" y="3554934"/>
              <a:ext cx="1979440" cy="1388313"/>
            </a:xfrm>
            <a:prstGeom prst="ellipse">
              <a:avLst/>
            </a:prstGeom>
            <a:solidFill>
              <a:srgbClr val="C00000"/>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100" dirty="0"/>
                <a:t>ALBERGUE</a:t>
              </a:r>
            </a:p>
          </p:txBody>
        </p:sp>
        <p:sp>
          <p:nvSpPr>
            <p:cNvPr id="14" name="6 Flecha izquierda"/>
            <p:cNvSpPr/>
            <p:nvPr/>
          </p:nvSpPr>
          <p:spPr bwMode="auto">
            <a:xfrm rot="2563318">
              <a:off x="3224022" y="3221833"/>
              <a:ext cx="957951" cy="319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5" name="28 Flecha izquierda"/>
            <p:cNvSpPr/>
            <p:nvPr/>
          </p:nvSpPr>
          <p:spPr bwMode="auto">
            <a:xfrm>
              <a:off x="2867234" y="4104669"/>
              <a:ext cx="735569" cy="3214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6" name="29 Flecha izquierda"/>
            <p:cNvSpPr/>
            <p:nvPr/>
          </p:nvSpPr>
          <p:spPr bwMode="auto">
            <a:xfrm rot="5400000">
              <a:off x="4191375" y="3019724"/>
              <a:ext cx="731426" cy="3250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7" name="30 Flecha izquierda"/>
            <p:cNvSpPr/>
            <p:nvPr/>
          </p:nvSpPr>
          <p:spPr bwMode="auto">
            <a:xfrm rot="16200000">
              <a:off x="4196799" y="5126365"/>
              <a:ext cx="703474" cy="3372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8" name="31 Flecha izquierda"/>
            <p:cNvSpPr/>
            <p:nvPr/>
          </p:nvSpPr>
          <p:spPr bwMode="auto">
            <a:xfrm rot="19117554">
              <a:off x="2754821" y="5010800"/>
              <a:ext cx="1307407" cy="319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9" name="32 Flecha izquierda"/>
            <p:cNvSpPr/>
            <p:nvPr/>
          </p:nvSpPr>
          <p:spPr bwMode="auto">
            <a:xfrm rot="10800000">
              <a:off x="5526038" y="4132621"/>
              <a:ext cx="733126" cy="3191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0" name="33 Flecha izquierda"/>
            <p:cNvSpPr/>
            <p:nvPr/>
          </p:nvSpPr>
          <p:spPr bwMode="auto">
            <a:xfrm rot="13440329">
              <a:off x="5105712" y="4992165"/>
              <a:ext cx="1204770" cy="3214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1" name="16 Elipse"/>
            <p:cNvSpPr/>
            <p:nvPr/>
          </p:nvSpPr>
          <p:spPr bwMode="auto">
            <a:xfrm>
              <a:off x="5760638" y="2127023"/>
              <a:ext cx="1659308" cy="126019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800" b="1" dirty="0">
                  <a:latin typeface="Arial" panose="020B0604020202020204" pitchFamily="34" charset="0"/>
                  <a:cs typeface="Arial" panose="020B0604020202020204" pitchFamily="34" charset="0"/>
                </a:rPr>
                <a:t>SERVICIOS BASICOS</a:t>
              </a:r>
            </a:p>
          </p:txBody>
        </p:sp>
        <p:sp>
          <p:nvSpPr>
            <p:cNvPr id="22" name="29 Flecha izquierda"/>
            <p:cNvSpPr/>
            <p:nvPr/>
          </p:nvSpPr>
          <p:spPr bwMode="auto">
            <a:xfrm rot="8207391">
              <a:off x="5083718" y="3247456"/>
              <a:ext cx="894414" cy="3261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sp>
        <p:nvSpPr>
          <p:cNvPr id="23" name="Rectángulo 22"/>
          <p:cNvSpPr/>
          <p:nvPr/>
        </p:nvSpPr>
        <p:spPr>
          <a:xfrm>
            <a:off x="1573597" y="927066"/>
            <a:ext cx="2895178" cy="3416320"/>
          </a:xfrm>
          <a:prstGeom prst="rect">
            <a:avLst/>
          </a:prstGeom>
        </p:spPr>
        <p:txBody>
          <a:bodyPr wrap="square">
            <a:spAutoFit/>
          </a:bodyPr>
          <a:lstStyle/>
          <a:p>
            <a:pPr algn="just"/>
            <a:r>
              <a:rPr lang="es-PE" altLang="es-PE" dirty="0"/>
              <a:t>Un espacio físico seguro, destinado a brindar techo, abrigo, alimentos, atención de salud, recreación, higiene y saneamiento, servicios básicos y seguridad  a los damnificados ante la inminencia u ocurrencia de un fenómeno destructivo, de carácter temporal, con un enfoque de derechos humanos</a:t>
            </a:r>
            <a:endParaRPr lang="es-PE" dirty="0"/>
          </a:p>
        </p:txBody>
      </p:sp>
    </p:spTree>
    <p:extLst>
      <p:ext uri="{BB962C8B-B14F-4D97-AF65-F5344CB8AC3E}">
        <p14:creationId xmlns:p14="http://schemas.microsoft.com/office/powerpoint/2010/main" val="36712491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 y="-45082"/>
            <a:ext cx="9216131" cy="5760082"/>
          </a:xfrm>
        </p:spPr>
      </p:pic>
      <p:sp>
        <p:nvSpPr>
          <p:cNvPr id="3" name="Rectángulo 2"/>
          <p:cNvSpPr/>
          <p:nvPr/>
        </p:nvSpPr>
        <p:spPr>
          <a:xfrm>
            <a:off x="3600168" y="443505"/>
            <a:ext cx="2006255" cy="523220"/>
          </a:xfrm>
          <a:prstGeom prst="rect">
            <a:avLst/>
          </a:prstGeom>
          <a:noFill/>
        </p:spPr>
        <p:txBody>
          <a:bodyPr wrap="none" lIns="91440" tIns="45720" rIns="91440" bIns="45720">
            <a:spAutoFit/>
          </a:bodyPr>
          <a:lstStyle/>
          <a:p>
            <a:pPr algn="ctr"/>
            <a:r>
              <a:rPr lang="es-ES" sz="2800" b="1" u="sng" cap="none" spc="0" dirty="0" smtClean="0">
                <a:ln w="0"/>
                <a:solidFill>
                  <a:schemeClr val="tx1"/>
                </a:solidFill>
              </a:rPr>
              <a:t>CONTENIDO</a:t>
            </a:r>
            <a:endParaRPr lang="es-ES" sz="2800" b="1" u="sng" cap="none" spc="0" dirty="0">
              <a:ln w="0"/>
              <a:solidFill>
                <a:schemeClr val="tx1"/>
              </a:solidFill>
            </a:endParaRPr>
          </a:p>
        </p:txBody>
      </p:sp>
      <p:sp>
        <p:nvSpPr>
          <p:cNvPr id="5" name="CuadroTexto 4"/>
          <p:cNvSpPr txBox="1"/>
          <p:nvPr/>
        </p:nvSpPr>
        <p:spPr>
          <a:xfrm>
            <a:off x="197885" y="1345332"/>
            <a:ext cx="8635441" cy="2462213"/>
          </a:xfrm>
          <a:prstGeom prst="rect">
            <a:avLst/>
          </a:prstGeom>
          <a:noFill/>
        </p:spPr>
        <p:txBody>
          <a:bodyPr wrap="none" rtlCol="0">
            <a:spAutoFit/>
          </a:bodyPr>
          <a:lstStyle/>
          <a:p>
            <a:pPr marL="542925" indent="-542925">
              <a:buAutoNum type="romanUcPeriod"/>
            </a:pPr>
            <a:r>
              <a:rPr lang="es-PE" sz="2200" b="1" dirty="0" smtClean="0">
                <a:solidFill>
                  <a:srgbClr val="FF0000"/>
                </a:solidFill>
              </a:rPr>
              <a:t>CONSIDERACIONES GENERALES</a:t>
            </a:r>
          </a:p>
          <a:p>
            <a:pPr marL="542925" indent="-542925">
              <a:buAutoNum type="romanUcPeriod"/>
            </a:pPr>
            <a:r>
              <a:rPr lang="es-PE" sz="2200" b="1" dirty="0" smtClean="0"/>
              <a:t>TIPOS DE ALBERGUES</a:t>
            </a:r>
          </a:p>
          <a:p>
            <a:pPr marL="542925" indent="-542925">
              <a:buAutoNum type="romanUcPeriod"/>
            </a:pPr>
            <a:r>
              <a:rPr lang="es-PE" sz="2200" b="1" dirty="0" smtClean="0"/>
              <a:t>PRINCIPIOS QUE GUIAN LA INSTALACIÓN Y GESTIÓN DE ALBERGUES</a:t>
            </a:r>
          </a:p>
          <a:p>
            <a:pPr marL="542925" indent="-542925">
              <a:buAutoNum type="romanUcPeriod"/>
            </a:pPr>
            <a:r>
              <a:rPr lang="es-PE" sz="2200" b="1" dirty="0" smtClean="0"/>
              <a:t>PROPÓSITO DE LOS ALBERGUES</a:t>
            </a:r>
          </a:p>
          <a:p>
            <a:pPr marL="542925" indent="-542925">
              <a:buAutoNum type="romanUcPeriod"/>
            </a:pPr>
            <a:r>
              <a:rPr lang="es-PE" sz="2200" b="1" dirty="0" smtClean="0"/>
              <a:t>IDENTIFICACIÓN Y SELECCIÓN DE UN ALBERGUE</a:t>
            </a:r>
          </a:p>
          <a:p>
            <a:pPr marL="542925" indent="-542925">
              <a:buAutoNum type="romanUcPeriod"/>
            </a:pPr>
            <a:r>
              <a:rPr lang="es-PE" sz="2200" b="1" dirty="0" smtClean="0"/>
              <a:t>ORGANIZACIÓN DE UN ALBERGUE TEMPORAL</a:t>
            </a:r>
          </a:p>
          <a:p>
            <a:pPr marL="542925" indent="-542925">
              <a:buAutoNum type="romanUcPeriod"/>
            </a:pPr>
            <a:r>
              <a:rPr lang="es-PE" sz="2200" b="1" dirty="0" smtClean="0"/>
              <a:t>APERTURA </a:t>
            </a:r>
            <a:r>
              <a:rPr lang="es-PE" sz="2200" b="1" dirty="0" smtClean="0"/>
              <a:t>Y CIERRE DE UNA ALBERGUE TEMPORAL</a:t>
            </a:r>
            <a:endParaRPr lang="es-PE" sz="2200" b="1" dirty="0"/>
          </a:p>
        </p:txBody>
      </p:sp>
      <p:pic>
        <p:nvPicPr>
          <p:cNvPr id="6" name="Imagen 5"/>
          <p:cNvPicPr>
            <a:picLocks noChangeAspect="1"/>
          </p:cNvPicPr>
          <p:nvPr/>
        </p:nvPicPr>
        <p:blipFill>
          <a:blip r:embed="rId3"/>
          <a:stretch>
            <a:fillRect/>
          </a:stretch>
        </p:blipFill>
        <p:spPr>
          <a:xfrm>
            <a:off x="6582743" y="4981934"/>
            <a:ext cx="2016224" cy="467854"/>
          </a:xfrm>
          <a:prstGeom prst="rect">
            <a:avLst/>
          </a:prstGeom>
        </p:spPr>
      </p:pic>
    </p:spTree>
    <p:extLst>
      <p:ext uri="{BB962C8B-B14F-4D97-AF65-F5344CB8AC3E}">
        <p14:creationId xmlns:p14="http://schemas.microsoft.com/office/powerpoint/2010/main" val="2043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1520" y="265212"/>
            <a:ext cx="8604448" cy="400110"/>
          </a:xfrm>
          <a:prstGeom prst="rect">
            <a:avLst/>
          </a:prstGeom>
        </p:spPr>
        <p:txBody>
          <a:bodyPr wrap="square">
            <a:spAutoFit/>
          </a:bodyPr>
          <a:lstStyle/>
          <a:p>
            <a:pPr algn="ctr">
              <a:defRPr/>
            </a:pPr>
            <a:r>
              <a:rPr lang="es-PE" altLang="es-PE" sz="2000" dirty="0"/>
              <a:t>Las actividades en los albergues temporales deben considerar  tres etapas:</a:t>
            </a:r>
          </a:p>
        </p:txBody>
      </p:sp>
      <p:pic>
        <p:nvPicPr>
          <p:cNvPr id="3" name="Imagen 2"/>
          <p:cNvPicPr>
            <a:picLocks noChangeAspect="1"/>
          </p:cNvPicPr>
          <p:nvPr/>
        </p:nvPicPr>
        <p:blipFill>
          <a:blip r:embed="rId2"/>
          <a:stretch>
            <a:fillRect/>
          </a:stretch>
        </p:blipFill>
        <p:spPr>
          <a:xfrm>
            <a:off x="395536" y="4943217"/>
            <a:ext cx="2183076" cy="506571"/>
          </a:xfrm>
          <a:prstGeom prst="rect">
            <a:avLst/>
          </a:prstGeom>
        </p:spPr>
      </p:pic>
      <p:sp>
        <p:nvSpPr>
          <p:cNvPr id="4" name="Elipse 3"/>
          <p:cNvSpPr/>
          <p:nvPr/>
        </p:nvSpPr>
        <p:spPr>
          <a:xfrm>
            <a:off x="922428" y="1057300"/>
            <a:ext cx="2137404" cy="1800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ltLang="es-PE" sz="2000" dirty="0" smtClean="0">
                <a:solidFill>
                  <a:schemeClr val="tx1"/>
                </a:solidFill>
              </a:rPr>
              <a:t>La primera antes de la presencia o amenaza de un suceso</a:t>
            </a:r>
            <a:endParaRPr lang="es-PE" sz="2000" dirty="0">
              <a:solidFill>
                <a:schemeClr val="tx1"/>
              </a:solidFill>
            </a:endParaRPr>
          </a:p>
        </p:txBody>
      </p:sp>
      <p:sp>
        <p:nvSpPr>
          <p:cNvPr id="5" name="Elipse 4"/>
          <p:cNvSpPr/>
          <p:nvPr/>
        </p:nvSpPr>
        <p:spPr>
          <a:xfrm>
            <a:off x="3419872" y="1095988"/>
            <a:ext cx="2286508" cy="17963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ltLang="es-PE" sz="2000" dirty="0" smtClean="0">
                <a:solidFill>
                  <a:schemeClr val="tx1"/>
                </a:solidFill>
              </a:rPr>
              <a:t>Presencia </a:t>
            </a:r>
            <a:r>
              <a:rPr lang="es-PE" altLang="es-PE" sz="2000" dirty="0">
                <a:solidFill>
                  <a:schemeClr val="tx1"/>
                </a:solidFill>
              </a:rPr>
              <a:t>de un desastre y la llegada de damnificados</a:t>
            </a:r>
            <a:endParaRPr lang="es-PE" sz="2000" dirty="0">
              <a:solidFill>
                <a:schemeClr val="tx1"/>
              </a:solidFill>
            </a:endParaRPr>
          </a:p>
        </p:txBody>
      </p:sp>
      <p:sp>
        <p:nvSpPr>
          <p:cNvPr id="6" name="Elipse 5"/>
          <p:cNvSpPr/>
          <p:nvPr/>
        </p:nvSpPr>
        <p:spPr>
          <a:xfrm>
            <a:off x="6066420" y="1129772"/>
            <a:ext cx="1944216" cy="1800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altLang="es-PE" sz="2000" dirty="0" smtClean="0">
                <a:solidFill>
                  <a:schemeClr val="tx1"/>
                </a:solidFill>
              </a:rPr>
              <a:t>La </a:t>
            </a:r>
            <a:r>
              <a:rPr lang="es-PE" altLang="es-PE" sz="2000" dirty="0">
                <a:solidFill>
                  <a:schemeClr val="tx1"/>
                </a:solidFill>
              </a:rPr>
              <a:t>estancia de la población en ellos</a:t>
            </a:r>
            <a:endParaRPr lang="es-PE" sz="2000" dirty="0">
              <a:solidFill>
                <a:schemeClr val="tx1"/>
              </a:solidFill>
            </a:endParaRPr>
          </a:p>
        </p:txBody>
      </p:sp>
      <p:sp>
        <p:nvSpPr>
          <p:cNvPr id="7" name="Rectángulo 6"/>
          <p:cNvSpPr/>
          <p:nvPr/>
        </p:nvSpPr>
        <p:spPr>
          <a:xfrm>
            <a:off x="539552" y="3145532"/>
            <a:ext cx="8244408" cy="1200329"/>
          </a:xfrm>
          <a:prstGeom prst="rect">
            <a:avLst/>
          </a:prstGeom>
        </p:spPr>
        <p:txBody>
          <a:bodyPr wrap="square">
            <a:spAutoFit/>
          </a:bodyPr>
          <a:lstStyle/>
          <a:p>
            <a:pPr algn="ctr"/>
            <a:r>
              <a:rPr lang="es-PE" altLang="es-PE" sz="2400" dirty="0"/>
              <a:t>En los albergues, la comunidad albergada juega un rol preponderante en el adecuado manejo, conjuntamente con las autoridades locales o responsable asignados</a:t>
            </a:r>
            <a:endParaRPr lang="es-PE" sz="2400" dirty="0"/>
          </a:p>
        </p:txBody>
      </p:sp>
    </p:spTree>
    <p:extLst>
      <p:ext uri="{BB962C8B-B14F-4D97-AF65-F5344CB8AC3E}">
        <p14:creationId xmlns:p14="http://schemas.microsoft.com/office/powerpoint/2010/main" val="1423146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5212"/>
            <a:ext cx="4242048" cy="3181536"/>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65212"/>
            <a:ext cx="4248472" cy="3186354"/>
          </a:xfrm>
          <a:prstGeom prst="rect">
            <a:avLst/>
          </a:prstGeom>
        </p:spPr>
      </p:pic>
      <p:pic>
        <p:nvPicPr>
          <p:cNvPr id="5" name="Imagen 4"/>
          <p:cNvPicPr>
            <a:picLocks noChangeAspect="1"/>
          </p:cNvPicPr>
          <p:nvPr/>
        </p:nvPicPr>
        <p:blipFill>
          <a:blip r:embed="rId4"/>
          <a:stretch>
            <a:fillRect/>
          </a:stretch>
        </p:blipFill>
        <p:spPr>
          <a:xfrm>
            <a:off x="395536" y="4943217"/>
            <a:ext cx="2183076" cy="506571"/>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2544" y="2641476"/>
            <a:ext cx="3731568" cy="2798676"/>
          </a:xfrm>
          <a:prstGeom prst="rect">
            <a:avLst/>
          </a:prstGeom>
        </p:spPr>
      </p:pic>
    </p:spTree>
    <p:extLst>
      <p:ext uri="{BB962C8B-B14F-4D97-AF65-F5344CB8AC3E}">
        <p14:creationId xmlns:p14="http://schemas.microsoft.com/office/powerpoint/2010/main" val="2384645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 y="-45082"/>
            <a:ext cx="9216131" cy="5760082"/>
          </a:xfrm>
        </p:spPr>
      </p:pic>
      <p:sp>
        <p:nvSpPr>
          <p:cNvPr id="3" name="Rectángulo 2"/>
          <p:cNvSpPr/>
          <p:nvPr/>
        </p:nvSpPr>
        <p:spPr>
          <a:xfrm>
            <a:off x="3600168" y="443505"/>
            <a:ext cx="2006255" cy="523220"/>
          </a:xfrm>
          <a:prstGeom prst="rect">
            <a:avLst/>
          </a:prstGeom>
          <a:noFill/>
        </p:spPr>
        <p:txBody>
          <a:bodyPr wrap="none" lIns="91440" tIns="45720" rIns="91440" bIns="45720">
            <a:spAutoFit/>
          </a:bodyPr>
          <a:lstStyle/>
          <a:p>
            <a:pPr algn="ctr"/>
            <a:r>
              <a:rPr lang="es-ES" sz="2800" b="1" u="sng" cap="none" spc="0" dirty="0" smtClean="0">
                <a:ln w="0"/>
                <a:solidFill>
                  <a:schemeClr val="tx1"/>
                </a:solidFill>
              </a:rPr>
              <a:t>CONTENIDO</a:t>
            </a:r>
            <a:endParaRPr lang="es-ES" sz="2800" b="1" u="sng" cap="none" spc="0" dirty="0">
              <a:ln w="0"/>
              <a:solidFill>
                <a:schemeClr val="tx1"/>
              </a:solidFill>
            </a:endParaRPr>
          </a:p>
        </p:txBody>
      </p:sp>
      <p:sp>
        <p:nvSpPr>
          <p:cNvPr id="5" name="CuadroTexto 4"/>
          <p:cNvSpPr txBox="1"/>
          <p:nvPr/>
        </p:nvSpPr>
        <p:spPr>
          <a:xfrm>
            <a:off x="197885" y="1345332"/>
            <a:ext cx="8635441" cy="2462213"/>
          </a:xfrm>
          <a:prstGeom prst="rect">
            <a:avLst/>
          </a:prstGeom>
          <a:noFill/>
        </p:spPr>
        <p:txBody>
          <a:bodyPr wrap="none" rtlCol="0">
            <a:spAutoFit/>
          </a:bodyPr>
          <a:lstStyle/>
          <a:p>
            <a:pPr marL="542925" indent="-542925">
              <a:buAutoNum type="romanUcPeriod"/>
            </a:pPr>
            <a:r>
              <a:rPr lang="es-PE" sz="2200" b="1" dirty="0" smtClean="0"/>
              <a:t>CONSIDERACIONES GENERALES</a:t>
            </a:r>
          </a:p>
          <a:p>
            <a:pPr marL="542925" indent="-542925">
              <a:buAutoNum type="romanUcPeriod"/>
            </a:pPr>
            <a:r>
              <a:rPr lang="es-PE" sz="2200" b="1" dirty="0" smtClean="0">
                <a:solidFill>
                  <a:srgbClr val="FF0000"/>
                </a:solidFill>
              </a:rPr>
              <a:t>TIPOS DE ALBERGUES</a:t>
            </a:r>
          </a:p>
          <a:p>
            <a:pPr marL="542925" indent="-542925">
              <a:buAutoNum type="romanUcPeriod"/>
            </a:pPr>
            <a:r>
              <a:rPr lang="es-PE" sz="2200" b="1" dirty="0" smtClean="0"/>
              <a:t>PRINCIPIOS QUE GUIAN LA INSTALACIÓN Y GESTIÓN DE ALBERGUES</a:t>
            </a:r>
          </a:p>
          <a:p>
            <a:pPr marL="542925" indent="-542925">
              <a:buAutoNum type="romanUcPeriod"/>
            </a:pPr>
            <a:r>
              <a:rPr lang="es-PE" sz="2200" b="1" dirty="0" smtClean="0"/>
              <a:t>PROPÓSITO DE LOS ALBERGUES</a:t>
            </a:r>
          </a:p>
          <a:p>
            <a:pPr marL="542925" indent="-542925">
              <a:buAutoNum type="romanUcPeriod"/>
            </a:pPr>
            <a:r>
              <a:rPr lang="es-PE" sz="2200" b="1" dirty="0" smtClean="0"/>
              <a:t>IDENTIFICACIÓN Y SELECCIÓN DE UN ALBERGUE</a:t>
            </a:r>
          </a:p>
          <a:p>
            <a:pPr marL="542925" indent="-542925">
              <a:buAutoNum type="romanUcPeriod"/>
            </a:pPr>
            <a:r>
              <a:rPr lang="es-PE" sz="2200" b="1" dirty="0" smtClean="0"/>
              <a:t>ORGANIZACIÓN DE UN ALBERGUE TEMPORAL</a:t>
            </a:r>
          </a:p>
          <a:p>
            <a:pPr marL="542925" indent="-542925">
              <a:buAutoNum type="romanUcPeriod"/>
            </a:pPr>
            <a:r>
              <a:rPr lang="es-PE" sz="2200" b="1" dirty="0" smtClean="0"/>
              <a:t>APERTURA </a:t>
            </a:r>
            <a:r>
              <a:rPr lang="es-PE" sz="2200" b="1" dirty="0" smtClean="0"/>
              <a:t>Y CIERRE DE UNA ALBERGUE TEMPORAL</a:t>
            </a:r>
            <a:endParaRPr lang="es-PE" sz="2200" b="1" dirty="0"/>
          </a:p>
        </p:txBody>
      </p:sp>
      <p:pic>
        <p:nvPicPr>
          <p:cNvPr id="6" name="Imagen 5"/>
          <p:cNvPicPr>
            <a:picLocks noChangeAspect="1"/>
          </p:cNvPicPr>
          <p:nvPr/>
        </p:nvPicPr>
        <p:blipFill>
          <a:blip r:embed="rId3"/>
          <a:stretch>
            <a:fillRect/>
          </a:stretch>
        </p:blipFill>
        <p:spPr>
          <a:xfrm>
            <a:off x="6582743" y="4981934"/>
            <a:ext cx="2016224" cy="467854"/>
          </a:xfrm>
          <a:prstGeom prst="rect">
            <a:avLst/>
          </a:prstGeom>
        </p:spPr>
      </p:pic>
    </p:spTree>
    <p:extLst>
      <p:ext uri="{BB962C8B-B14F-4D97-AF65-F5344CB8AC3E}">
        <p14:creationId xmlns:p14="http://schemas.microsoft.com/office/powerpoint/2010/main" val="311229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sp>
        <p:nvSpPr>
          <p:cNvPr id="3" name="Rectángulo 2"/>
          <p:cNvSpPr/>
          <p:nvPr/>
        </p:nvSpPr>
        <p:spPr>
          <a:xfrm>
            <a:off x="447948" y="279937"/>
            <a:ext cx="8208741" cy="1077218"/>
          </a:xfrm>
          <a:prstGeom prst="rect">
            <a:avLst/>
          </a:prstGeom>
        </p:spPr>
        <p:txBody>
          <a:bodyPr wrap="square">
            <a:spAutoFit/>
          </a:bodyPr>
          <a:lstStyle/>
          <a:p>
            <a:pPr algn="ctr"/>
            <a:r>
              <a:rPr lang="es-PE" sz="3200" b="1"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FACTORES DE </a:t>
            </a:r>
            <a:r>
              <a:rPr lang="es-PE" sz="3200" b="1" dirty="0" smtClean="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ESTUDIO PARA INSTALAR UN ALBERGUE</a:t>
            </a:r>
            <a:endParaRPr lang="es-PE" sz="3200" b="1"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4" name="Rectangle 5"/>
          <p:cNvSpPr>
            <a:spLocks noChangeArrowheads="1"/>
          </p:cNvSpPr>
          <p:nvPr/>
        </p:nvSpPr>
        <p:spPr bwMode="auto">
          <a:xfrm>
            <a:off x="447948" y="1279142"/>
            <a:ext cx="8352928" cy="1200329"/>
          </a:xfrm>
          <a:prstGeom prst="rect">
            <a:avLst/>
          </a:prstGeom>
          <a:noFill/>
          <a:ln w="9525">
            <a:noFill/>
            <a:miter lim="800000"/>
            <a:headEnd/>
            <a:tailEnd/>
          </a:ln>
        </p:spPr>
        <p:txBody>
          <a:bodyPr wrap="square">
            <a:spAutoFit/>
          </a:bodyPr>
          <a:lstStyle/>
          <a:p>
            <a:pPr algn="just"/>
            <a:r>
              <a:rPr lang="es-ES" sz="2400" dirty="0">
                <a:cs typeface="Arial" panose="020B0604020202020204" pitchFamily="34" charset="0"/>
              </a:rPr>
              <a:t>Los desastres en su mayoría afectan al Sector Vivienda y en consecuencia gran parte de la población se queda sin techo, abrigo y alimento.</a:t>
            </a:r>
          </a:p>
        </p:txBody>
      </p:sp>
      <p:pic>
        <p:nvPicPr>
          <p:cNvPr id="5" name="Picture 7"/>
          <p:cNvPicPr>
            <a:picLocks noChangeAspect="1" noChangeArrowheads="1"/>
          </p:cNvPicPr>
          <p:nvPr/>
        </p:nvPicPr>
        <p:blipFill>
          <a:blip r:embed="rId3" cstate="print"/>
          <a:srcRect/>
          <a:stretch>
            <a:fillRect/>
          </a:stretch>
        </p:blipFill>
        <p:spPr bwMode="auto">
          <a:xfrm>
            <a:off x="609724" y="2589028"/>
            <a:ext cx="2450387" cy="1905857"/>
          </a:xfrm>
          <a:prstGeom prst="rect">
            <a:avLst/>
          </a:prstGeom>
          <a:noFill/>
          <a:ln w="9525">
            <a:noFill/>
            <a:miter lim="800000"/>
            <a:headEnd/>
            <a:tailEnd/>
          </a:ln>
        </p:spPr>
      </p:pic>
      <p:pic>
        <p:nvPicPr>
          <p:cNvPr id="6" name="Picture 9"/>
          <p:cNvPicPr>
            <a:picLocks noChangeAspect="1" noChangeArrowheads="1"/>
          </p:cNvPicPr>
          <p:nvPr/>
        </p:nvPicPr>
        <p:blipFill>
          <a:blip r:embed="rId4" cstate="print"/>
          <a:srcRect/>
          <a:stretch>
            <a:fillRect/>
          </a:stretch>
        </p:blipFill>
        <p:spPr bwMode="auto">
          <a:xfrm>
            <a:off x="3529983" y="2703637"/>
            <a:ext cx="2450387" cy="1771818"/>
          </a:xfrm>
          <a:prstGeom prst="rect">
            <a:avLst/>
          </a:prstGeom>
          <a:noFill/>
          <a:ln w="9525">
            <a:noFill/>
            <a:miter lim="800000"/>
            <a:headEnd/>
            <a:tailEnd/>
          </a:ln>
        </p:spPr>
      </p:pic>
      <p:pic>
        <p:nvPicPr>
          <p:cNvPr id="7" name="Picture 10" descr="FIL13209"/>
          <p:cNvPicPr>
            <a:picLocks noChangeAspect="1" noChangeArrowheads="1"/>
          </p:cNvPicPr>
          <p:nvPr/>
        </p:nvPicPr>
        <p:blipFill>
          <a:blip r:embed="rId5" cstate="print"/>
          <a:srcRect/>
          <a:stretch>
            <a:fillRect/>
          </a:stretch>
        </p:blipFill>
        <p:spPr bwMode="auto">
          <a:xfrm>
            <a:off x="6425885" y="2744399"/>
            <a:ext cx="2374991" cy="1771818"/>
          </a:xfrm>
          <a:prstGeom prst="rect">
            <a:avLst/>
          </a:prstGeom>
          <a:noFill/>
          <a:ln w="9525">
            <a:noFill/>
            <a:miter lim="800000"/>
            <a:headEnd/>
            <a:tailEnd/>
          </a:ln>
        </p:spPr>
      </p:pic>
    </p:spTree>
    <p:extLst>
      <p:ext uri="{BB962C8B-B14F-4D97-AF65-F5344CB8AC3E}">
        <p14:creationId xmlns:p14="http://schemas.microsoft.com/office/powerpoint/2010/main" val="3149177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362427" y="364484"/>
            <a:ext cx="2664296" cy="1477328"/>
          </a:xfrm>
          <a:prstGeom prst="rect">
            <a:avLst/>
          </a:prstGeom>
          <a:noFill/>
          <a:ln w="9525">
            <a:noFill/>
            <a:miter lim="800000"/>
            <a:headEnd/>
            <a:tailEnd/>
          </a:ln>
        </p:spPr>
        <p:txBody>
          <a:bodyPr wrap="square">
            <a:spAutoFit/>
          </a:bodyPr>
          <a:lstStyle/>
          <a:p>
            <a:pPr algn="just"/>
            <a:r>
              <a:rPr lang="es-ES" dirty="0">
                <a:cs typeface="Arial" charset="0"/>
              </a:rPr>
              <a:t>Una de las medidas mas adecuadas para brindar atención directa a los damnificados es a través de los </a:t>
            </a:r>
            <a:r>
              <a:rPr lang="es-ES" dirty="0" smtClean="0">
                <a:cs typeface="Arial" charset="0"/>
              </a:rPr>
              <a:t>Albergues.</a:t>
            </a:r>
            <a:endParaRPr lang="es-ES" dirty="0">
              <a:cs typeface="Arial" charset="0"/>
            </a:endParaRPr>
          </a:p>
        </p:txBody>
      </p:sp>
      <p:pic>
        <p:nvPicPr>
          <p:cNvPr id="3" name="Picture 13"/>
          <p:cNvPicPr>
            <a:picLocks noChangeAspect="1" noChangeArrowheads="1"/>
          </p:cNvPicPr>
          <p:nvPr/>
        </p:nvPicPr>
        <p:blipFill>
          <a:blip r:embed="rId2" cstate="print"/>
          <a:srcRect l="5513" r="6764"/>
          <a:stretch>
            <a:fillRect/>
          </a:stretch>
        </p:blipFill>
        <p:spPr bwMode="auto">
          <a:xfrm>
            <a:off x="7226798" y="349113"/>
            <a:ext cx="1643973" cy="1455562"/>
          </a:xfrm>
          <a:prstGeom prst="rect">
            <a:avLst/>
          </a:prstGeom>
          <a:noFill/>
          <a:ln w="9525">
            <a:noFill/>
            <a:miter lim="800000"/>
            <a:headEnd/>
            <a:tailEnd/>
          </a:ln>
        </p:spPr>
      </p:pic>
      <p:pic>
        <p:nvPicPr>
          <p:cNvPr id="4" name="Picture 17"/>
          <p:cNvPicPr>
            <a:picLocks noChangeAspect="1" noChangeArrowheads="1"/>
          </p:cNvPicPr>
          <p:nvPr/>
        </p:nvPicPr>
        <p:blipFill>
          <a:blip r:embed="rId3" cstate="print"/>
          <a:srcRect/>
          <a:stretch>
            <a:fillRect/>
          </a:stretch>
        </p:blipFill>
        <p:spPr bwMode="auto">
          <a:xfrm>
            <a:off x="5183706" y="379275"/>
            <a:ext cx="1960423" cy="1462537"/>
          </a:xfrm>
          <a:prstGeom prst="rect">
            <a:avLst/>
          </a:prstGeom>
          <a:noFill/>
          <a:ln w="9525">
            <a:noFill/>
            <a:miter lim="800000"/>
            <a:headEnd/>
            <a:tailEnd/>
          </a:ln>
        </p:spPr>
      </p:pic>
      <p:pic>
        <p:nvPicPr>
          <p:cNvPr id="5" name="Picture 19"/>
          <p:cNvPicPr>
            <a:picLocks noChangeAspect="1" noChangeArrowheads="1"/>
          </p:cNvPicPr>
          <p:nvPr/>
        </p:nvPicPr>
        <p:blipFill>
          <a:blip r:embed="rId4" cstate="print"/>
          <a:srcRect/>
          <a:stretch>
            <a:fillRect/>
          </a:stretch>
        </p:blipFill>
        <p:spPr bwMode="auto">
          <a:xfrm>
            <a:off x="3131840" y="396428"/>
            <a:ext cx="1980582" cy="1493054"/>
          </a:xfrm>
          <a:prstGeom prst="rect">
            <a:avLst/>
          </a:prstGeom>
          <a:noFill/>
          <a:ln w="9525">
            <a:noFill/>
            <a:miter lim="800000"/>
            <a:headEnd/>
            <a:tailEnd/>
          </a:ln>
        </p:spPr>
      </p:pic>
      <p:pic>
        <p:nvPicPr>
          <p:cNvPr id="6" name="Picture 13"/>
          <p:cNvPicPr>
            <a:picLocks noChangeAspect="1" noChangeArrowheads="1"/>
          </p:cNvPicPr>
          <p:nvPr/>
        </p:nvPicPr>
        <p:blipFill>
          <a:blip r:embed="rId5" cstate="print"/>
          <a:srcRect/>
          <a:stretch>
            <a:fillRect/>
          </a:stretch>
        </p:blipFill>
        <p:spPr bwMode="auto">
          <a:xfrm>
            <a:off x="1547664" y="1993404"/>
            <a:ext cx="5400600" cy="2856633"/>
          </a:xfrm>
          <a:prstGeom prst="rect">
            <a:avLst/>
          </a:prstGeom>
          <a:noFill/>
          <a:ln w="9525">
            <a:noFill/>
            <a:miter lim="800000"/>
            <a:headEnd/>
            <a:tailEnd/>
          </a:ln>
        </p:spPr>
      </p:pic>
      <p:pic>
        <p:nvPicPr>
          <p:cNvPr id="7" name="Imagen 6"/>
          <p:cNvPicPr>
            <a:picLocks noChangeAspect="1"/>
          </p:cNvPicPr>
          <p:nvPr/>
        </p:nvPicPr>
        <p:blipFill>
          <a:blip r:embed="rId6"/>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2669560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71600" y="265212"/>
            <a:ext cx="6660232" cy="830997"/>
          </a:xfrm>
          <a:prstGeom prst="rect">
            <a:avLst/>
          </a:prstGeom>
        </p:spPr>
        <p:txBody>
          <a:bodyPr wrap="square">
            <a:spAutoFit/>
          </a:bodyPr>
          <a:lstStyle/>
          <a:p>
            <a:pPr algn="ctr">
              <a:defRPr/>
            </a:pPr>
            <a:r>
              <a:rPr lang="es-ES" sz="2400" b="1" dirty="0">
                <a:solidFill>
                  <a:srgbClr val="002060"/>
                </a:solidFill>
              </a:rPr>
              <a:t>Aspectos a tener en cuenta para la instalación de un Albergue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91" y="1284168"/>
            <a:ext cx="1171359" cy="253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ChangeArrowheads="1"/>
          </p:cNvSpPr>
          <p:nvPr/>
        </p:nvSpPr>
        <p:spPr bwMode="auto">
          <a:xfrm>
            <a:off x="2346010" y="1352812"/>
            <a:ext cx="3090086" cy="1323439"/>
          </a:xfrm>
          <a:prstGeom prst="rect">
            <a:avLst/>
          </a:prstGeom>
          <a:noFill/>
          <a:ln w="9525">
            <a:noFill/>
            <a:miter lim="800000"/>
            <a:headEnd/>
            <a:tailEnd/>
          </a:ln>
        </p:spPr>
        <p:txBody>
          <a:bodyPr wrap="square">
            <a:spAutoFit/>
          </a:bodyPr>
          <a:lstStyle/>
          <a:p>
            <a:pPr algn="just"/>
            <a:r>
              <a:rPr lang="es-ES" sz="1600" dirty="0">
                <a:latin typeface="Arial" panose="020B0604020202020204" pitchFamily="34" charset="0"/>
                <a:cs typeface="Arial" panose="020B0604020202020204" pitchFamily="34" charset="0"/>
              </a:rPr>
              <a:t>Antes de instalar un albergue es conveniente realizar un reconocimiento a la zona afectada y determinar los siguientes factores:</a:t>
            </a:r>
          </a:p>
        </p:txBody>
      </p:sp>
      <p:sp>
        <p:nvSpPr>
          <p:cNvPr id="5" name="Llamada de nube 4"/>
          <p:cNvSpPr/>
          <p:nvPr/>
        </p:nvSpPr>
        <p:spPr>
          <a:xfrm>
            <a:off x="1763688" y="1096208"/>
            <a:ext cx="4248472" cy="1993243"/>
          </a:xfrm>
          <a:prstGeom prst="cloudCallout">
            <a:avLst>
              <a:gd name="adj1" fmla="val -61861"/>
              <a:gd name="adj2" fmla="val -120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angle 4"/>
          <p:cNvSpPr>
            <a:spLocks noChangeArrowheads="1"/>
          </p:cNvSpPr>
          <p:nvPr/>
        </p:nvSpPr>
        <p:spPr bwMode="auto">
          <a:xfrm>
            <a:off x="7187424" y="1167986"/>
            <a:ext cx="1633048" cy="1569660"/>
          </a:xfrm>
          <a:prstGeom prst="rect">
            <a:avLst/>
          </a:prstGeom>
          <a:noFill/>
          <a:ln w="9525">
            <a:noFill/>
            <a:miter lim="800000"/>
            <a:headEnd/>
            <a:tailEnd/>
          </a:ln>
        </p:spPr>
        <p:txBody>
          <a:bodyPr wrap="square">
            <a:spAutoFit/>
          </a:bodyPr>
          <a:lstStyle/>
          <a:p>
            <a:r>
              <a:rPr lang="es-ES" sz="2400" dirty="0">
                <a:latin typeface="Arial" panose="020B0604020202020204" pitchFamily="34" charset="0"/>
                <a:cs typeface="Arial" panose="020B0604020202020204" pitchFamily="34" charset="0"/>
              </a:rPr>
              <a:t>Físico</a:t>
            </a:r>
          </a:p>
          <a:p>
            <a:r>
              <a:rPr lang="es-ES" sz="2400" dirty="0">
                <a:latin typeface="Arial" panose="020B0604020202020204" pitchFamily="34" charset="0"/>
                <a:cs typeface="Arial" panose="020B0604020202020204" pitchFamily="34" charset="0"/>
              </a:rPr>
              <a:t>Humano</a:t>
            </a:r>
          </a:p>
          <a:p>
            <a:r>
              <a:rPr lang="es-ES" sz="2400" dirty="0">
                <a:latin typeface="Arial" panose="020B0604020202020204" pitchFamily="34" charset="0"/>
                <a:cs typeface="Arial" panose="020B0604020202020204" pitchFamily="34" charset="0"/>
              </a:rPr>
              <a:t>Material</a:t>
            </a:r>
          </a:p>
          <a:p>
            <a:r>
              <a:rPr lang="es-ES" sz="2400" dirty="0">
                <a:latin typeface="Arial" panose="020B0604020202020204" pitchFamily="34" charset="0"/>
                <a:cs typeface="Arial" panose="020B0604020202020204" pitchFamily="34" charset="0"/>
              </a:rPr>
              <a:t>Político</a:t>
            </a:r>
          </a:p>
        </p:txBody>
      </p:sp>
      <p:sp>
        <p:nvSpPr>
          <p:cNvPr id="7" name="Flecha derecha 6"/>
          <p:cNvSpPr/>
          <p:nvPr/>
        </p:nvSpPr>
        <p:spPr>
          <a:xfrm>
            <a:off x="6191296" y="1554510"/>
            <a:ext cx="827584" cy="9917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Picture 8"/>
          <p:cNvPicPr>
            <a:picLocks noChangeAspect="1" noChangeArrowheads="1"/>
          </p:cNvPicPr>
          <p:nvPr/>
        </p:nvPicPr>
        <p:blipFill>
          <a:blip r:embed="rId3" cstate="print"/>
          <a:srcRect/>
          <a:stretch>
            <a:fillRect/>
          </a:stretch>
        </p:blipFill>
        <p:spPr bwMode="auto">
          <a:xfrm>
            <a:off x="1571356" y="2994917"/>
            <a:ext cx="2856628" cy="1826136"/>
          </a:xfrm>
          <a:prstGeom prst="rect">
            <a:avLst/>
          </a:prstGeom>
          <a:ln>
            <a:noFill/>
          </a:ln>
          <a:effectLst>
            <a:softEdge rad="112500"/>
          </a:effectLst>
        </p:spPr>
      </p:pic>
      <p:pic>
        <p:nvPicPr>
          <p:cNvPr id="9" name="Picture 10"/>
          <p:cNvPicPr>
            <a:picLocks noChangeAspect="1" noChangeArrowheads="1"/>
          </p:cNvPicPr>
          <p:nvPr/>
        </p:nvPicPr>
        <p:blipFill>
          <a:blip r:embed="rId4" cstate="print"/>
          <a:srcRect/>
          <a:stretch>
            <a:fillRect/>
          </a:stretch>
        </p:blipFill>
        <p:spPr bwMode="auto">
          <a:xfrm>
            <a:off x="4301716" y="2970369"/>
            <a:ext cx="2885708" cy="1826136"/>
          </a:xfrm>
          <a:prstGeom prst="rect">
            <a:avLst/>
          </a:prstGeom>
          <a:ln>
            <a:noFill/>
          </a:ln>
          <a:effectLst>
            <a:softEdge rad="112500"/>
          </a:effectLst>
        </p:spPr>
      </p:pic>
      <p:pic>
        <p:nvPicPr>
          <p:cNvPr id="10" name="Imagen 9"/>
          <p:cNvPicPr>
            <a:picLocks noChangeAspect="1"/>
          </p:cNvPicPr>
          <p:nvPr/>
        </p:nvPicPr>
        <p:blipFill>
          <a:blip r:embed="rId5"/>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2474858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1520" y="398775"/>
            <a:ext cx="3013774" cy="646331"/>
          </a:xfrm>
          <a:prstGeom prst="rect">
            <a:avLst/>
          </a:prstGeom>
        </p:spPr>
        <p:txBody>
          <a:bodyPr wrap="none">
            <a:spAutoFit/>
          </a:bodyPr>
          <a:lstStyle/>
          <a:p>
            <a:pPr algn="ctr"/>
            <a:r>
              <a:rPr lang="es-ES" sz="3600" b="1" dirty="0" smtClean="0">
                <a:solidFill>
                  <a:srgbClr val="002060"/>
                </a:solidFill>
              </a:rPr>
              <a:t>FACTOR FÍSICO</a:t>
            </a:r>
            <a:endParaRPr lang="es-ES" sz="3600" b="1" dirty="0">
              <a:solidFill>
                <a:srgbClr val="002060"/>
              </a:solidFill>
            </a:endParaRPr>
          </a:p>
        </p:txBody>
      </p:sp>
      <p:sp>
        <p:nvSpPr>
          <p:cNvPr id="3" name="Rectángulo 2"/>
          <p:cNvSpPr/>
          <p:nvPr/>
        </p:nvSpPr>
        <p:spPr>
          <a:xfrm>
            <a:off x="3491880" y="398775"/>
            <a:ext cx="5220072" cy="1015663"/>
          </a:xfrm>
          <a:prstGeom prst="rect">
            <a:avLst/>
          </a:prstGeom>
        </p:spPr>
        <p:txBody>
          <a:bodyPr wrap="square">
            <a:spAutoFit/>
          </a:bodyPr>
          <a:lstStyle/>
          <a:p>
            <a:pPr algn="just"/>
            <a:r>
              <a:rPr lang="es-ES" sz="2000" dirty="0"/>
              <a:t>El aspecto físico se refiere al ambiente creado por la naturaleza y al ambiente creado por el hombre </a:t>
            </a:r>
          </a:p>
        </p:txBody>
      </p:sp>
      <p:pic>
        <p:nvPicPr>
          <p:cNvPr id="4" name="Picture 8"/>
          <p:cNvPicPr>
            <a:picLocks noChangeAspect="1" noChangeArrowheads="1"/>
          </p:cNvPicPr>
          <p:nvPr/>
        </p:nvPicPr>
        <p:blipFill>
          <a:blip r:embed="rId2" cstate="print"/>
          <a:srcRect/>
          <a:stretch>
            <a:fillRect/>
          </a:stretch>
        </p:blipFill>
        <p:spPr bwMode="auto">
          <a:xfrm>
            <a:off x="450107" y="1417340"/>
            <a:ext cx="8261845" cy="3384376"/>
          </a:xfrm>
          <a:prstGeom prst="rect">
            <a:avLst/>
          </a:prstGeom>
          <a:noFill/>
          <a:ln w="9525">
            <a:noFill/>
            <a:miter lim="800000"/>
            <a:headEnd/>
            <a:tailEnd/>
          </a:ln>
        </p:spPr>
      </p:pic>
      <p:pic>
        <p:nvPicPr>
          <p:cNvPr id="5" name="Imagen 4"/>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34819953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395536" y="1054646"/>
            <a:ext cx="3384376" cy="1077218"/>
          </a:xfrm>
          <a:prstGeom prst="rect">
            <a:avLst/>
          </a:prstGeom>
          <a:noFill/>
          <a:ln w="9525">
            <a:solidFill>
              <a:schemeClr val="tx1"/>
            </a:solidFill>
            <a:prstDash val="dash"/>
            <a:miter lim="800000"/>
            <a:headEnd/>
            <a:tailEnd/>
          </a:ln>
        </p:spPr>
        <p:txBody>
          <a:bodyPr wrap="square">
            <a:spAutoFit/>
          </a:bodyPr>
          <a:lstStyle/>
          <a:p>
            <a:pPr algn="just"/>
            <a:r>
              <a:rPr lang="es-ES" sz="1600" b="1" dirty="0" smtClean="0">
                <a:latin typeface="Arial "/>
              </a:rPr>
              <a:t>Se </a:t>
            </a:r>
            <a:r>
              <a:rPr lang="es-ES" sz="1600" b="1" dirty="0">
                <a:latin typeface="Arial "/>
              </a:rPr>
              <a:t>refiere a los </a:t>
            </a:r>
            <a:r>
              <a:rPr lang="es-ES" sz="1600" b="1" dirty="0" smtClean="0">
                <a:latin typeface="Arial "/>
              </a:rPr>
              <a:t>aspectos </a:t>
            </a:r>
            <a:r>
              <a:rPr lang="es-ES" sz="1600" b="1" dirty="0">
                <a:latin typeface="Arial "/>
              </a:rPr>
              <a:t>geográficos, hidrográficos, clima, meteorológicos, recursos </a:t>
            </a:r>
            <a:r>
              <a:rPr lang="es-ES" sz="1600" b="1" dirty="0" smtClean="0">
                <a:latin typeface="Arial "/>
              </a:rPr>
              <a:t>naturales.</a:t>
            </a:r>
            <a:endParaRPr lang="es-ES" sz="1600" b="1" dirty="0">
              <a:latin typeface="Arial "/>
            </a:endParaRPr>
          </a:p>
        </p:txBody>
      </p:sp>
      <p:sp>
        <p:nvSpPr>
          <p:cNvPr id="3" name="Rectángulo 2"/>
          <p:cNvSpPr/>
          <p:nvPr/>
        </p:nvSpPr>
        <p:spPr>
          <a:xfrm>
            <a:off x="827584" y="337220"/>
            <a:ext cx="2592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a:solidFill>
                  <a:srgbClr val="FF0000"/>
                </a:solidFill>
              </a:rPr>
              <a:t>Ambiente Natural</a:t>
            </a:r>
            <a:endParaRPr lang="es-ES" sz="2400" b="1" dirty="0">
              <a:solidFill>
                <a:srgbClr val="FF0000"/>
              </a:solidFill>
            </a:endParaRPr>
          </a:p>
        </p:txBody>
      </p:sp>
      <p:sp>
        <p:nvSpPr>
          <p:cNvPr id="5" name="Rectángulo 4"/>
          <p:cNvSpPr/>
          <p:nvPr/>
        </p:nvSpPr>
        <p:spPr>
          <a:xfrm>
            <a:off x="4499992" y="337220"/>
            <a:ext cx="424847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FF0000"/>
                </a:solidFill>
              </a:rPr>
              <a:t>Ambiente creado por el hombre</a:t>
            </a:r>
          </a:p>
        </p:txBody>
      </p:sp>
      <p:sp>
        <p:nvSpPr>
          <p:cNvPr id="6" name="Rectángulo 5"/>
          <p:cNvSpPr/>
          <p:nvPr/>
        </p:nvSpPr>
        <p:spPr>
          <a:xfrm>
            <a:off x="4547840" y="1054646"/>
            <a:ext cx="4050196" cy="830997"/>
          </a:xfrm>
          <a:prstGeom prst="rect">
            <a:avLst/>
          </a:prstGeom>
          <a:ln>
            <a:solidFill>
              <a:schemeClr val="tx1"/>
            </a:solidFill>
            <a:prstDash val="dashDot"/>
          </a:ln>
        </p:spPr>
        <p:txBody>
          <a:bodyPr wrap="square">
            <a:spAutoFit/>
          </a:bodyPr>
          <a:lstStyle/>
          <a:p>
            <a:pPr algn="just"/>
            <a:r>
              <a:rPr lang="es-ES" sz="1600" b="1" dirty="0">
                <a:latin typeface="Arial "/>
              </a:rPr>
              <a:t>Se refiere a los aspectos de infraestructura generados por ser humano</a:t>
            </a:r>
            <a:endParaRPr lang="es-PE" sz="1600" dirty="0"/>
          </a:p>
        </p:txBody>
      </p:sp>
      <p:pic>
        <p:nvPicPr>
          <p:cNvPr id="7" name="Picture 3"/>
          <p:cNvPicPr>
            <a:picLocks noChangeAspect="1" noChangeArrowheads="1"/>
          </p:cNvPicPr>
          <p:nvPr/>
        </p:nvPicPr>
        <p:blipFill>
          <a:blip r:embed="rId2" cstate="print"/>
          <a:srcRect/>
          <a:stretch>
            <a:fillRect/>
          </a:stretch>
        </p:blipFill>
        <p:spPr bwMode="auto">
          <a:xfrm>
            <a:off x="395535" y="2142132"/>
            <a:ext cx="4409765" cy="2822315"/>
          </a:xfrm>
          <a:prstGeom prst="rect">
            <a:avLst/>
          </a:prstGeom>
          <a:noFill/>
          <a:ln w="9525" algn="ctr">
            <a:noFill/>
            <a:miter lim="800000"/>
            <a:headEnd/>
            <a:tailEnd/>
          </a:ln>
        </p:spPr>
      </p:pic>
      <p:sp>
        <p:nvSpPr>
          <p:cNvPr id="8" name="Rectangle 4"/>
          <p:cNvSpPr>
            <a:spLocks noChangeArrowheads="1"/>
          </p:cNvSpPr>
          <p:nvPr/>
        </p:nvSpPr>
        <p:spPr bwMode="auto">
          <a:xfrm>
            <a:off x="5796136" y="2379124"/>
            <a:ext cx="3347864" cy="2308324"/>
          </a:xfrm>
          <a:prstGeom prst="rect">
            <a:avLst/>
          </a:prstGeom>
          <a:noFill/>
          <a:ln w="9525">
            <a:noFill/>
            <a:miter lim="800000"/>
            <a:headEnd/>
            <a:tailEnd/>
          </a:ln>
        </p:spPr>
        <p:txBody>
          <a:bodyPr wrap="square">
            <a:spAutoFit/>
          </a:bodyPr>
          <a:lstStyle/>
          <a:p>
            <a:pPr marL="266700" indent="-266700">
              <a:buFontTx/>
              <a:buChar char="•"/>
            </a:pPr>
            <a:r>
              <a:rPr lang="es-ES" dirty="0"/>
              <a:t>Vías de comunicación.</a:t>
            </a:r>
          </a:p>
          <a:p>
            <a:pPr marL="266700" indent="-266700">
              <a:buFontTx/>
              <a:buChar char="•"/>
            </a:pPr>
            <a:r>
              <a:rPr lang="es-ES" dirty="0"/>
              <a:t>Estructura de servicios.</a:t>
            </a:r>
          </a:p>
          <a:p>
            <a:pPr marL="266700" indent="-266700">
              <a:buFontTx/>
              <a:buChar char="•"/>
            </a:pPr>
            <a:r>
              <a:rPr lang="es-ES" dirty="0"/>
              <a:t>Zonas expuestas a contaminación.</a:t>
            </a:r>
          </a:p>
          <a:p>
            <a:pPr marL="266700" indent="-266700">
              <a:buFontTx/>
              <a:buChar char="•"/>
            </a:pPr>
            <a:r>
              <a:rPr lang="es-ES" dirty="0"/>
              <a:t>Áreas prohibidas.</a:t>
            </a:r>
          </a:p>
          <a:p>
            <a:pPr marL="266700" indent="-266700">
              <a:buFontTx/>
              <a:buChar char="•"/>
            </a:pPr>
            <a:r>
              <a:rPr lang="es-ES" dirty="0"/>
              <a:t>Construcciones con características adecuadas para su utilización, etc.</a:t>
            </a:r>
          </a:p>
        </p:txBody>
      </p:sp>
      <p:sp>
        <p:nvSpPr>
          <p:cNvPr id="9" name="Flecha derecha 8"/>
          <p:cNvSpPr/>
          <p:nvPr/>
        </p:nvSpPr>
        <p:spPr>
          <a:xfrm>
            <a:off x="5004048" y="3145532"/>
            <a:ext cx="79208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4288105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512" y="265212"/>
            <a:ext cx="5112568" cy="369332"/>
          </a:xfrm>
          <a:prstGeom prst="rect">
            <a:avLst/>
          </a:prstGeom>
        </p:spPr>
        <p:txBody>
          <a:bodyPr wrap="square">
            <a:spAutoFit/>
          </a:bodyPr>
          <a:lstStyle/>
          <a:p>
            <a:r>
              <a:rPr lang="es-ES" dirty="0">
                <a:solidFill>
                  <a:srgbClr val="000000"/>
                </a:solidFill>
                <a:latin typeface="Arial" panose="020B0604020202020204" pitchFamily="34" charset="0"/>
                <a:cs typeface="Arial" panose="020B0604020202020204" pitchFamily="34" charset="0"/>
              </a:rPr>
              <a:t>En ambos ambientes se debe tener en cuenta:</a:t>
            </a:r>
          </a:p>
        </p:txBody>
      </p:sp>
      <p:pic>
        <p:nvPicPr>
          <p:cNvPr id="3" name="Picture 7"/>
          <p:cNvPicPr>
            <a:picLocks noChangeAspect="1" noChangeArrowheads="1"/>
          </p:cNvPicPr>
          <p:nvPr/>
        </p:nvPicPr>
        <p:blipFill>
          <a:blip r:embed="rId2" cstate="print"/>
          <a:srcRect/>
          <a:stretch>
            <a:fillRect/>
          </a:stretch>
        </p:blipFill>
        <p:spPr bwMode="auto">
          <a:xfrm>
            <a:off x="266015" y="650940"/>
            <a:ext cx="2919142" cy="1947868"/>
          </a:xfrm>
          <a:prstGeom prst="rect">
            <a:avLst/>
          </a:prstGeom>
          <a:noFill/>
          <a:ln w="9525">
            <a:noFill/>
            <a:miter lim="800000"/>
            <a:headEnd/>
            <a:tailEnd/>
          </a:ln>
        </p:spPr>
      </p:pic>
      <p:pic>
        <p:nvPicPr>
          <p:cNvPr id="4" name="Picture 11"/>
          <p:cNvPicPr>
            <a:picLocks noChangeAspect="1" noChangeArrowheads="1"/>
          </p:cNvPicPr>
          <p:nvPr/>
        </p:nvPicPr>
        <p:blipFill>
          <a:blip r:embed="rId3" cstate="print"/>
          <a:srcRect/>
          <a:stretch>
            <a:fillRect/>
          </a:stretch>
        </p:blipFill>
        <p:spPr bwMode="auto">
          <a:xfrm>
            <a:off x="266015" y="2785492"/>
            <a:ext cx="2919142" cy="1932974"/>
          </a:xfrm>
          <a:prstGeom prst="rect">
            <a:avLst/>
          </a:prstGeom>
          <a:noFill/>
          <a:ln w="9525">
            <a:noFill/>
            <a:miter lim="800000"/>
            <a:headEnd/>
            <a:tailEnd/>
          </a:ln>
        </p:spPr>
      </p:pic>
      <p:sp>
        <p:nvSpPr>
          <p:cNvPr id="5" name="Oval 12"/>
          <p:cNvSpPr>
            <a:spLocks noChangeArrowheads="1"/>
          </p:cNvSpPr>
          <p:nvPr/>
        </p:nvSpPr>
        <p:spPr bwMode="auto">
          <a:xfrm>
            <a:off x="2051720" y="1628297"/>
            <a:ext cx="902126" cy="820627"/>
          </a:xfrm>
          <a:prstGeom prst="ellipse">
            <a:avLst/>
          </a:prstGeom>
          <a:noFill/>
          <a:ln w="38100">
            <a:solidFill>
              <a:srgbClr val="FF0000"/>
            </a:solidFill>
            <a:round/>
            <a:headEnd/>
            <a:tailEnd/>
          </a:ln>
        </p:spPr>
        <p:txBody>
          <a:bodyPr wrap="none" anchor="ctr"/>
          <a:lstStyle/>
          <a:p>
            <a:endParaRPr lang="es-PE"/>
          </a:p>
        </p:txBody>
      </p:sp>
      <p:sp>
        <p:nvSpPr>
          <p:cNvPr id="6" name="Oval 13"/>
          <p:cNvSpPr>
            <a:spLocks noChangeArrowheads="1"/>
          </p:cNvSpPr>
          <p:nvPr/>
        </p:nvSpPr>
        <p:spPr bwMode="auto">
          <a:xfrm>
            <a:off x="1403648" y="3426281"/>
            <a:ext cx="902126" cy="820626"/>
          </a:xfrm>
          <a:prstGeom prst="ellipse">
            <a:avLst/>
          </a:prstGeom>
          <a:noFill/>
          <a:ln w="38100">
            <a:solidFill>
              <a:srgbClr val="FF0000"/>
            </a:solidFill>
            <a:round/>
            <a:headEnd/>
            <a:tailEnd/>
          </a:ln>
        </p:spPr>
        <p:txBody>
          <a:bodyPr wrap="none" anchor="ctr"/>
          <a:lstStyle/>
          <a:p>
            <a:endParaRPr lang="es-PE"/>
          </a:p>
        </p:txBody>
      </p:sp>
      <p:sp>
        <p:nvSpPr>
          <p:cNvPr id="7" name="Rectángulo 6"/>
          <p:cNvSpPr/>
          <p:nvPr/>
        </p:nvSpPr>
        <p:spPr>
          <a:xfrm>
            <a:off x="4399582" y="736708"/>
            <a:ext cx="4572000" cy="707886"/>
          </a:xfrm>
          <a:prstGeom prst="rect">
            <a:avLst/>
          </a:prstGeom>
        </p:spPr>
        <p:txBody>
          <a:bodyPr>
            <a:spAutoFit/>
          </a:bodyPr>
          <a:lstStyle/>
          <a:p>
            <a:pPr algn="ctr">
              <a:defRPr/>
            </a:pPr>
            <a:r>
              <a:rPr lang="es-ES" sz="2000" b="1" dirty="0">
                <a:solidFill>
                  <a:srgbClr val="002060"/>
                </a:solidFill>
              </a:rPr>
              <a:t>Evaluación de la zona para determinar la instalación del albergue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407" y="1658782"/>
            <a:ext cx="1171359" cy="253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ángulo 8"/>
          <p:cNvSpPr/>
          <p:nvPr/>
        </p:nvSpPr>
        <p:spPr>
          <a:xfrm>
            <a:off x="4614766" y="1515990"/>
            <a:ext cx="4141633" cy="3139321"/>
          </a:xfrm>
          <a:prstGeom prst="rect">
            <a:avLst/>
          </a:prstGeom>
        </p:spPr>
        <p:txBody>
          <a:bodyPr wrap="square">
            <a:spAutoFit/>
          </a:bodyPr>
          <a:lstStyle/>
          <a:p>
            <a:pPr marL="174625" lvl="1" indent="-174625" algn="just">
              <a:buFontTx/>
              <a:buChar char="•"/>
            </a:pPr>
            <a:r>
              <a:rPr lang="es-ES" dirty="0">
                <a:solidFill>
                  <a:srgbClr val="000000"/>
                </a:solidFill>
                <a:latin typeface="Arial" panose="020B0604020202020204" pitchFamily="34" charset="0"/>
                <a:cs typeface="Arial" panose="020B0604020202020204" pitchFamily="34" charset="0"/>
              </a:rPr>
              <a:t>Ubicación de albergues.</a:t>
            </a:r>
          </a:p>
          <a:p>
            <a:pPr marL="174625" lvl="1" indent="-174625" algn="just">
              <a:buFontTx/>
              <a:buChar char="•"/>
            </a:pPr>
            <a:r>
              <a:rPr lang="es-ES" dirty="0">
                <a:solidFill>
                  <a:srgbClr val="000000"/>
                </a:solidFill>
                <a:latin typeface="Arial" panose="020B0604020202020204" pitchFamily="34" charset="0"/>
                <a:cs typeface="Arial" panose="020B0604020202020204" pitchFamily="34" charset="0"/>
              </a:rPr>
              <a:t>Tipo de estructura y naturaleza de los albergues.</a:t>
            </a:r>
          </a:p>
          <a:p>
            <a:pPr marL="174625" lvl="1" indent="-174625" algn="just">
              <a:buFontTx/>
              <a:buChar char="•"/>
            </a:pPr>
            <a:r>
              <a:rPr lang="es-ES" dirty="0">
                <a:solidFill>
                  <a:srgbClr val="000000"/>
                </a:solidFill>
                <a:latin typeface="Arial" panose="020B0604020202020204" pitchFamily="34" charset="0"/>
                <a:cs typeface="Arial" panose="020B0604020202020204" pitchFamily="34" charset="0"/>
              </a:rPr>
              <a:t>Recursos disponibles en la zona para instalación de albergues.</a:t>
            </a:r>
          </a:p>
          <a:p>
            <a:pPr marL="174625" lvl="1" indent="-174625" algn="just">
              <a:buFontTx/>
              <a:buChar char="•"/>
            </a:pPr>
            <a:r>
              <a:rPr lang="es-ES" dirty="0">
                <a:solidFill>
                  <a:srgbClr val="000000"/>
                </a:solidFill>
                <a:latin typeface="Arial" panose="020B0604020202020204" pitchFamily="34" charset="0"/>
                <a:cs typeface="Arial" panose="020B0604020202020204" pitchFamily="34" charset="0"/>
              </a:rPr>
              <a:t>Construcciones existentes para acondicionarlas como albergues.</a:t>
            </a:r>
          </a:p>
          <a:p>
            <a:pPr marL="174625" lvl="1" indent="-174625" algn="just">
              <a:buFontTx/>
              <a:buChar char="•"/>
            </a:pPr>
            <a:r>
              <a:rPr lang="es-ES" dirty="0">
                <a:solidFill>
                  <a:srgbClr val="000000"/>
                </a:solidFill>
                <a:latin typeface="Arial" panose="020B0604020202020204" pitchFamily="34" charset="0"/>
                <a:cs typeface="Arial" panose="020B0604020202020204" pitchFamily="34" charset="0"/>
              </a:rPr>
              <a:t>Infraestructura de servicios básicos (agua, desagüe y electrificación).</a:t>
            </a:r>
          </a:p>
          <a:p>
            <a:pPr marL="174625" lvl="1" indent="-174625" algn="just">
              <a:buFontTx/>
              <a:buChar char="•"/>
            </a:pPr>
            <a:r>
              <a:rPr lang="es-ES" dirty="0">
                <a:solidFill>
                  <a:srgbClr val="000000"/>
                </a:solidFill>
                <a:latin typeface="Arial" panose="020B0604020202020204" pitchFamily="34" charset="0"/>
                <a:cs typeface="Arial" panose="020B0604020202020204" pitchFamily="34" charset="0"/>
              </a:rPr>
              <a:t>Vías de comunicación.</a:t>
            </a:r>
          </a:p>
          <a:p>
            <a:pPr marL="174625" lvl="1" indent="-174625" algn="just">
              <a:buFontTx/>
              <a:buChar char="•"/>
            </a:pPr>
            <a:r>
              <a:rPr lang="es-ES" dirty="0">
                <a:solidFill>
                  <a:srgbClr val="000000"/>
                </a:solidFill>
                <a:latin typeface="Arial" panose="020B0604020202020204" pitchFamily="34" charset="0"/>
                <a:cs typeface="Arial" panose="020B0604020202020204" pitchFamily="34" charset="0"/>
              </a:rPr>
              <a:t>Necesidades de recursos y servicios.</a:t>
            </a:r>
          </a:p>
        </p:txBody>
      </p:sp>
      <p:pic>
        <p:nvPicPr>
          <p:cNvPr id="10" name="Imagen 9"/>
          <p:cNvPicPr>
            <a:picLocks noChangeAspect="1"/>
          </p:cNvPicPr>
          <p:nvPr/>
        </p:nvPicPr>
        <p:blipFill>
          <a:blip r:embed="rId5"/>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2041835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23528" y="205238"/>
            <a:ext cx="3816424" cy="630942"/>
          </a:xfrm>
          <a:prstGeom prst="rect">
            <a:avLst/>
          </a:prstGeom>
          <a:noFill/>
          <a:ln w="9525">
            <a:noFill/>
            <a:miter lim="800000"/>
            <a:headEnd/>
            <a:tailEnd/>
          </a:ln>
        </p:spPr>
        <p:txBody>
          <a:bodyPr wrap="square">
            <a:spAutoFit/>
          </a:bodyPr>
          <a:lstStyle/>
          <a:p>
            <a:pPr algn="ctr">
              <a:defRPr/>
            </a:pPr>
            <a:r>
              <a:rPr lang="es-ES" sz="3500" b="1" dirty="0" smtClean="0">
                <a:solidFill>
                  <a:srgbClr val="002060"/>
                </a:solidFill>
              </a:rPr>
              <a:t>FACTOR MATERIAL</a:t>
            </a:r>
            <a:endParaRPr lang="es-ES" sz="3500" b="1" dirty="0">
              <a:solidFill>
                <a:srgbClr val="002060"/>
              </a:solidFill>
            </a:endParaRPr>
          </a:p>
        </p:txBody>
      </p:sp>
      <p:pic>
        <p:nvPicPr>
          <p:cNvPr id="3" name="Picture 7"/>
          <p:cNvPicPr>
            <a:picLocks noChangeAspect="1" noChangeArrowheads="1"/>
          </p:cNvPicPr>
          <p:nvPr/>
        </p:nvPicPr>
        <p:blipFill>
          <a:blip r:embed="rId2" cstate="print"/>
          <a:srcRect/>
          <a:stretch>
            <a:fillRect/>
          </a:stretch>
        </p:blipFill>
        <p:spPr bwMode="auto">
          <a:xfrm>
            <a:off x="5292080" y="409228"/>
            <a:ext cx="3528392" cy="1884734"/>
          </a:xfrm>
          <a:prstGeom prst="rect">
            <a:avLst/>
          </a:prstGeom>
          <a:noFill/>
          <a:ln w="9525">
            <a:noFill/>
            <a:miter lim="800000"/>
            <a:headEnd/>
            <a:tailEnd/>
          </a:ln>
        </p:spPr>
      </p:pic>
      <p:sp>
        <p:nvSpPr>
          <p:cNvPr id="4" name="Rectángulo 3"/>
          <p:cNvSpPr/>
          <p:nvPr/>
        </p:nvSpPr>
        <p:spPr>
          <a:xfrm>
            <a:off x="413160" y="928156"/>
            <a:ext cx="4536504" cy="1477328"/>
          </a:xfrm>
          <a:prstGeom prst="rect">
            <a:avLst/>
          </a:prstGeom>
        </p:spPr>
        <p:txBody>
          <a:bodyPr wrap="square">
            <a:spAutoFit/>
          </a:bodyPr>
          <a:lstStyle/>
          <a:p>
            <a:pPr algn="just"/>
            <a:r>
              <a:rPr lang="es-ES" dirty="0">
                <a:cs typeface="Arial" panose="020B0604020202020204" pitchFamily="34" charset="0"/>
              </a:rPr>
              <a:t>Se refiere a la identificación de las características mínimas de confort y tipo de albergue; analizando los recursos materiales existentes en la zona y determinando las necesidades para el apoyo externo</a:t>
            </a:r>
            <a:endParaRPr lang="es-PE" dirty="0"/>
          </a:p>
        </p:txBody>
      </p:sp>
      <p:pic>
        <p:nvPicPr>
          <p:cNvPr id="5" name="Picture 12"/>
          <p:cNvPicPr>
            <a:picLocks noChangeAspect="1" noChangeArrowheads="1"/>
          </p:cNvPicPr>
          <p:nvPr/>
        </p:nvPicPr>
        <p:blipFill>
          <a:blip r:embed="rId3" cstate="print"/>
          <a:srcRect/>
          <a:stretch>
            <a:fillRect/>
          </a:stretch>
        </p:blipFill>
        <p:spPr bwMode="auto">
          <a:xfrm>
            <a:off x="323528" y="2497460"/>
            <a:ext cx="6478363" cy="2261804"/>
          </a:xfrm>
          <a:prstGeom prst="rect">
            <a:avLst/>
          </a:prstGeom>
          <a:noFill/>
          <a:ln w="9525">
            <a:noFill/>
            <a:miter lim="800000"/>
            <a:headEnd/>
            <a:tailEnd/>
          </a:ln>
        </p:spPr>
      </p:pic>
      <p:pic>
        <p:nvPicPr>
          <p:cNvPr id="6" name="Imagen 5"/>
          <p:cNvPicPr>
            <a:picLocks noChangeAspect="1"/>
          </p:cNvPicPr>
          <p:nvPr/>
        </p:nvPicPr>
        <p:blipFill>
          <a:blip r:embed="rId4"/>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794869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4943217"/>
            <a:ext cx="2183076" cy="506571"/>
          </a:xfrm>
          <a:prstGeom prst="rect">
            <a:avLst/>
          </a:prstGeom>
        </p:spPr>
      </p:pic>
      <p:sp>
        <p:nvSpPr>
          <p:cNvPr id="6" name="CuadroTexto 5"/>
          <p:cNvSpPr txBox="1"/>
          <p:nvPr/>
        </p:nvSpPr>
        <p:spPr>
          <a:xfrm>
            <a:off x="323529" y="481236"/>
            <a:ext cx="4752527" cy="2031325"/>
          </a:xfrm>
          <a:prstGeom prst="rect">
            <a:avLst/>
          </a:prstGeom>
          <a:noFill/>
        </p:spPr>
        <p:txBody>
          <a:bodyPr wrap="square" rtlCol="0">
            <a:spAutoFit/>
          </a:bodyPr>
          <a:lstStyle/>
          <a:p>
            <a:pPr algn="just"/>
            <a:r>
              <a:rPr lang="es-PE" i="1" dirty="0" smtClean="0"/>
              <a:t>Nuestro país se ve afectado por emergencias, desastres y peligros inminentes, ocasionados principalmente por sismos, tsunamis inundaciones, sequias, deslizamientos, huaicos, entre otros, que originan un  considerable número de damnificados, la mayoría de los cuales pierden sus viviendas y pertenecías.</a:t>
            </a:r>
            <a:endParaRPr lang="es-PE" i="1" dirty="0"/>
          </a:p>
        </p:txBody>
      </p:sp>
      <p:sp>
        <p:nvSpPr>
          <p:cNvPr id="8" name="CuadroTexto 7"/>
          <p:cNvSpPr txBox="1"/>
          <p:nvPr/>
        </p:nvSpPr>
        <p:spPr>
          <a:xfrm>
            <a:off x="3851920" y="3024867"/>
            <a:ext cx="4968552" cy="1477328"/>
          </a:xfrm>
          <a:prstGeom prst="rect">
            <a:avLst/>
          </a:prstGeom>
          <a:noFill/>
        </p:spPr>
        <p:txBody>
          <a:bodyPr wrap="square" rtlCol="0">
            <a:spAutoFit/>
          </a:bodyPr>
          <a:lstStyle/>
          <a:p>
            <a:pPr algn="just"/>
            <a:r>
              <a:rPr lang="es-PE" i="1" dirty="0" smtClean="0"/>
              <a:t>La inexistencia de una adecuada gestión del riesgo, ha provocado que millones de personas que sufren pobreza, falta de vivienda digna y una adecuada alimentación, hoy se encuentren en una aposición vulnerable ante eventos catastróficos. </a:t>
            </a:r>
            <a:endParaRPr lang="es-PE" i="1" dirty="0"/>
          </a:p>
        </p:txBody>
      </p:sp>
    </p:spTree>
    <p:extLst>
      <p:ext uri="{BB962C8B-B14F-4D97-AF65-F5344CB8AC3E}">
        <p14:creationId xmlns:p14="http://schemas.microsoft.com/office/powerpoint/2010/main" val="3170030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83568" y="481236"/>
            <a:ext cx="230425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Permite determinar</a:t>
            </a:r>
            <a:endParaRPr lang="es-PE" dirty="0">
              <a:solidFill>
                <a:schemeClr val="tx1"/>
              </a:solidFill>
            </a:endParaRPr>
          </a:p>
        </p:txBody>
      </p:sp>
      <p:sp>
        <p:nvSpPr>
          <p:cNvPr id="6" name="Flecha derecha 5"/>
          <p:cNvSpPr/>
          <p:nvPr/>
        </p:nvSpPr>
        <p:spPr>
          <a:xfrm>
            <a:off x="323528" y="1273324"/>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Flecha derecha 6"/>
          <p:cNvSpPr/>
          <p:nvPr/>
        </p:nvSpPr>
        <p:spPr>
          <a:xfrm>
            <a:off x="323528" y="2173424"/>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Flecha derecha 7"/>
          <p:cNvSpPr/>
          <p:nvPr/>
        </p:nvSpPr>
        <p:spPr>
          <a:xfrm>
            <a:off x="323528" y="2983825"/>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p:cNvSpPr/>
          <p:nvPr/>
        </p:nvSpPr>
        <p:spPr>
          <a:xfrm>
            <a:off x="503548" y="1281078"/>
            <a:ext cx="6372708" cy="400110"/>
          </a:xfrm>
          <a:prstGeom prst="rect">
            <a:avLst/>
          </a:prstGeom>
        </p:spPr>
        <p:txBody>
          <a:bodyPr wrap="square">
            <a:spAutoFit/>
          </a:bodyPr>
          <a:lstStyle/>
          <a:p>
            <a:pPr marL="273050" lvl="1"/>
            <a:r>
              <a:rPr lang="es-ES" sz="2000" dirty="0">
                <a:latin typeface="Arial" panose="020B0604020202020204" pitchFamily="34" charset="0"/>
                <a:cs typeface="Arial" panose="020B0604020202020204" pitchFamily="34" charset="0"/>
              </a:rPr>
              <a:t>El tamaño de los albergues, su naturaleza y tipo.</a:t>
            </a:r>
          </a:p>
        </p:txBody>
      </p:sp>
      <p:sp>
        <p:nvSpPr>
          <p:cNvPr id="10" name="Rectángulo 9"/>
          <p:cNvSpPr/>
          <p:nvPr/>
        </p:nvSpPr>
        <p:spPr>
          <a:xfrm>
            <a:off x="470632" y="2117385"/>
            <a:ext cx="5958408" cy="400110"/>
          </a:xfrm>
          <a:prstGeom prst="rect">
            <a:avLst/>
          </a:prstGeom>
        </p:spPr>
        <p:txBody>
          <a:bodyPr wrap="square">
            <a:spAutoFit/>
          </a:bodyPr>
          <a:lstStyle/>
          <a:p>
            <a:pPr marL="273050" lvl="1"/>
            <a:r>
              <a:rPr lang="es-ES" sz="2000" dirty="0">
                <a:latin typeface="Arial" panose="020B0604020202020204" pitchFamily="34" charset="0"/>
                <a:cs typeface="Arial" panose="020B0604020202020204" pitchFamily="34" charset="0"/>
              </a:rPr>
              <a:t>La calidad y cantidad de los servicios básicos.</a:t>
            </a:r>
          </a:p>
        </p:txBody>
      </p:sp>
      <p:sp>
        <p:nvSpPr>
          <p:cNvPr id="11" name="Rectángulo 10"/>
          <p:cNvSpPr/>
          <p:nvPr/>
        </p:nvSpPr>
        <p:spPr>
          <a:xfrm>
            <a:off x="683568" y="3035798"/>
            <a:ext cx="4331635" cy="400110"/>
          </a:xfrm>
          <a:prstGeom prst="rect">
            <a:avLst/>
          </a:prstGeom>
        </p:spPr>
        <p:txBody>
          <a:bodyPr wrap="none">
            <a:spAutoFit/>
          </a:bodyPr>
          <a:lstStyle/>
          <a:p>
            <a:r>
              <a:rPr lang="es-ES" sz="2000" dirty="0">
                <a:latin typeface="Arial" panose="020B0604020202020204" pitchFamily="34" charset="0"/>
                <a:cs typeface="Arial" panose="020B0604020202020204" pitchFamily="34" charset="0"/>
              </a:rPr>
              <a:t>Necesidades de recursos materiales</a:t>
            </a:r>
            <a:endParaRPr lang="es-PE" sz="2000" dirty="0"/>
          </a:p>
        </p:txBody>
      </p:sp>
      <p:pic>
        <p:nvPicPr>
          <p:cNvPr id="12" name="Imagen 11"/>
          <p:cNvPicPr>
            <a:picLocks noChangeAspect="1"/>
          </p:cNvPicPr>
          <p:nvPr/>
        </p:nvPicPr>
        <p:blipFill>
          <a:blip r:embed="rId2"/>
          <a:stretch>
            <a:fillRect/>
          </a:stretch>
        </p:blipFill>
        <p:spPr>
          <a:xfrm>
            <a:off x="395536" y="4943217"/>
            <a:ext cx="2183076" cy="506571"/>
          </a:xfrm>
          <a:prstGeom prst="rect">
            <a:avLst/>
          </a:prstGeom>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276" y="762360"/>
            <a:ext cx="122531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6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48262" y="337220"/>
            <a:ext cx="3674386" cy="630942"/>
          </a:xfrm>
          <a:prstGeom prst="rect">
            <a:avLst/>
          </a:prstGeom>
          <a:noFill/>
          <a:ln w="9525">
            <a:noFill/>
            <a:miter lim="800000"/>
            <a:headEnd/>
            <a:tailEnd/>
          </a:ln>
        </p:spPr>
        <p:txBody>
          <a:bodyPr wrap="square">
            <a:spAutoFit/>
          </a:bodyPr>
          <a:lstStyle/>
          <a:p>
            <a:pPr algn="ctr">
              <a:defRPr/>
            </a:pPr>
            <a:r>
              <a:rPr lang="es-ES" sz="3500" b="1" dirty="0" smtClean="0">
                <a:solidFill>
                  <a:srgbClr val="002060"/>
                </a:solidFill>
              </a:rPr>
              <a:t>FACTOR HUMANO</a:t>
            </a:r>
            <a:endParaRPr lang="es-ES" sz="3500" b="1" dirty="0">
              <a:solidFill>
                <a:srgbClr val="002060"/>
              </a:solidFill>
            </a:endParaRPr>
          </a:p>
        </p:txBody>
      </p:sp>
      <p:sp>
        <p:nvSpPr>
          <p:cNvPr id="3" name="Rectángulo 2"/>
          <p:cNvSpPr/>
          <p:nvPr/>
        </p:nvSpPr>
        <p:spPr>
          <a:xfrm>
            <a:off x="4103440" y="481236"/>
            <a:ext cx="4752528" cy="21602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latin typeface="Arial" panose="020B0604020202020204" pitchFamily="34" charset="0"/>
                <a:cs typeface="Arial" panose="020B0604020202020204" pitchFamily="34" charset="0"/>
              </a:rPr>
              <a:t>Se refiere a los aspectos relacionados con la población afectada, el nivel educativo, la capacidad económica, actividad laboral - productiva, medio laboral, estado psicológico y otros recursos humanos, que puedan ser utilizados para la instalación y funcionamiento de los albergues.</a:t>
            </a:r>
          </a:p>
        </p:txBody>
      </p:sp>
      <p:sp>
        <p:nvSpPr>
          <p:cNvPr id="4" name="Flecha curvada hacia la derecha 3"/>
          <p:cNvSpPr/>
          <p:nvPr/>
        </p:nvSpPr>
        <p:spPr>
          <a:xfrm rot="18017601">
            <a:off x="2209444" y="1056243"/>
            <a:ext cx="738336" cy="15121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5" name="Picture 5"/>
          <p:cNvPicPr>
            <a:picLocks noChangeAspect="1" noChangeArrowheads="1"/>
          </p:cNvPicPr>
          <p:nvPr/>
        </p:nvPicPr>
        <p:blipFill>
          <a:blip r:embed="rId2" cstate="print"/>
          <a:srcRect/>
          <a:stretch>
            <a:fillRect/>
          </a:stretch>
        </p:blipFill>
        <p:spPr bwMode="auto">
          <a:xfrm>
            <a:off x="6084168" y="2822709"/>
            <a:ext cx="2786535" cy="1906999"/>
          </a:xfrm>
          <a:prstGeom prst="rect">
            <a:avLst/>
          </a:prstGeom>
          <a:noFill/>
          <a:ln w="9525">
            <a:noFill/>
            <a:miter lim="800000"/>
            <a:headEnd/>
            <a:tailEnd/>
          </a:ln>
        </p:spPr>
      </p:pic>
      <p:pic>
        <p:nvPicPr>
          <p:cNvPr id="6" name="Picture 6"/>
          <p:cNvPicPr>
            <a:picLocks noChangeAspect="1" noChangeArrowheads="1"/>
          </p:cNvPicPr>
          <p:nvPr/>
        </p:nvPicPr>
        <p:blipFill>
          <a:blip r:embed="rId3" cstate="print"/>
          <a:srcRect/>
          <a:stretch>
            <a:fillRect/>
          </a:stretch>
        </p:blipFill>
        <p:spPr bwMode="auto">
          <a:xfrm>
            <a:off x="3205826" y="2785492"/>
            <a:ext cx="2786535" cy="2029392"/>
          </a:xfrm>
          <a:prstGeom prst="rect">
            <a:avLst/>
          </a:prstGeom>
          <a:noFill/>
          <a:ln w="9525">
            <a:noFill/>
            <a:miter lim="800000"/>
            <a:headEnd/>
            <a:tailEnd/>
          </a:ln>
        </p:spPr>
      </p:pic>
      <p:pic>
        <p:nvPicPr>
          <p:cNvPr id="7" name="Picture 8"/>
          <p:cNvPicPr>
            <a:picLocks noChangeAspect="1" noChangeArrowheads="1"/>
          </p:cNvPicPr>
          <p:nvPr/>
        </p:nvPicPr>
        <p:blipFill>
          <a:blip r:embed="rId4" cstate="print"/>
          <a:srcRect/>
          <a:stretch>
            <a:fillRect/>
          </a:stretch>
        </p:blipFill>
        <p:spPr bwMode="auto">
          <a:xfrm>
            <a:off x="248262" y="2785492"/>
            <a:ext cx="2786535" cy="1642641"/>
          </a:xfrm>
          <a:prstGeom prst="rect">
            <a:avLst/>
          </a:prstGeom>
          <a:noFill/>
          <a:ln w="9525">
            <a:noFill/>
            <a:miter lim="800000"/>
            <a:headEnd/>
            <a:tailEnd/>
          </a:ln>
        </p:spPr>
      </p:pic>
      <p:pic>
        <p:nvPicPr>
          <p:cNvPr id="8" name="Imagen 7"/>
          <p:cNvPicPr>
            <a:picLocks noChangeAspect="1"/>
          </p:cNvPicPr>
          <p:nvPr/>
        </p:nvPicPr>
        <p:blipFill>
          <a:blip r:embed="rId5"/>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969424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1520" y="409228"/>
            <a:ext cx="7416824" cy="4154984"/>
          </a:xfrm>
          <a:prstGeom prst="rect">
            <a:avLst/>
          </a:prstGeom>
        </p:spPr>
        <p:txBody>
          <a:bodyPr wrap="square">
            <a:spAutoFit/>
          </a:bodyPr>
          <a:lstStyle/>
          <a:p>
            <a:pPr marL="444500" indent="-258763"/>
            <a:r>
              <a:rPr lang="es-ES" sz="2400" b="1" dirty="0">
                <a:solidFill>
                  <a:srgbClr val="002060"/>
                </a:solidFill>
                <a:latin typeface="Arial" panose="020B0604020202020204" pitchFamily="34" charset="0"/>
                <a:cs typeface="Arial" panose="020B0604020202020204" pitchFamily="34" charset="0"/>
              </a:rPr>
              <a:t>Permite determinar:</a:t>
            </a:r>
          </a:p>
          <a:p>
            <a:pPr marL="444500" indent="-258763"/>
            <a:endParaRPr lang="es-ES" sz="2400" b="1" dirty="0">
              <a:solidFill>
                <a:srgbClr val="002060"/>
              </a:solidFill>
              <a:latin typeface="Arial" panose="020B0604020202020204" pitchFamily="34" charset="0"/>
              <a:cs typeface="Arial" panose="020B0604020202020204" pitchFamily="34" charset="0"/>
            </a:endParaRPr>
          </a:p>
          <a:p>
            <a:pPr marL="533400"/>
            <a:r>
              <a:rPr lang="es-ES" sz="2400" dirty="0" smtClean="0">
                <a:latin typeface="Arial" panose="020B0604020202020204" pitchFamily="34" charset="0"/>
                <a:cs typeface="Arial" panose="020B0604020202020204" pitchFamily="34" charset="0"/>
              </a:rPr>
              <a:t>Cantidad de </a:t>
            </a:r>
            <a:r>
              <a:rPr lang="es-ES" sz="2400" dirty="0">
                <a:latin typeface="Arial" panose="020B0604020202020204" pitchFamily="34" charset="0"/>
                <a:cs typeface="Arial" panose="020B0604020202020204" pitchFamily="34" charset="0"/>
              </a:rPr>
              <a:t>albergues</a:t>
            </a:r>
            <a:r>
              <a:rPr lang="es-ES" sz="2400" dirty="0" smtClean="0">
                <a:latin typeface="Arial" panose="020B0604020202020204" pitchFamily="34" charset="0"/>
                <a:cs typeface="Arial" panose="020B0604020202020204" pitchFamily="34" charset="0"/>
              </a:rPr>
              <a:t>.</a:t>
            </a:r>
          </a:p>
          <a:p>
            <a:pPr marL="533400"/>
            <a:endParaRPr lang="es-ES" sz="2400" dirty="0">
              <a:latin typeface="Arial" panose="020B0604020202020204" pitchFamily="34" charset="0"/>
              <a:cs typeface="Arial" panose="020B0604020202020204" pitchFamily="34" charset="0"/>
            </a:endParaRPr>
          </a:p>
          <a:p>
            <a:pPr marL="533400"/>
            <a:r>
              <a:rPr lang="es-ES" sz="2400" dirty="0">
                <a:latin typeface="Arial" panose="020B0604020202020204" pitchFamily="34" charset="0"/>
                <a:cs typeface="Arial" panose="020B0604020202020204" pitchFamily="34" charset="0"/>
              </a:rPr>
              <a:t>Distribución</a:t>
            </a:r>
            <a:r>
              <a:rPr lang="es-ES" sz="2400" dirty="0" smtClean="0">
                <a:latin typeface="Arial" panose="020B0604020202020204" pitchFamily="34" charset="0"/>
                <a:cs typeface="Arial" panose="020B0604020202020204" pitchFamily="34" charset="0"/>
              </a:rPr>
              <a:t>.</a:t>
            </a:r>
          </a:p>
          <a:p>
            <a:pPr marL="533400"/>
            <a:endParaRPr lang="es-ES" sz="2400" dirty="0">
              <a:latin typeface="Arial" panose="020B0604020202020204" pitchFamily="34" charset="0"/>
              <a:cs typeface="Arial" panose="020B0604020202020204" pitchFamily="34" charset="0"/>
            </a:endParaRPr>
          </a:p>
          <a:p>
            <a:pPr marL="533400"/>
            <a:r>
              <a:rPr lang="es-ES" sz="2400" dirty="0">
                <a:latin typeface="Arial" panose="020B0604020202020204" pitchFamily="34" charset="0"/>
                <a:cs typeface="Arial" panose="020B0604020202020204" pitchFamily="34" charset="0"/>
              </a:rPr>
              <a:t>Fuerza de trabajo disponible para la instalación y funcionamiento de los albergues</a:t>
            </a:r>
            <a:r>
              <a:rPr lang="es-ES" sz="2400" dirty="0" smtClean="0">
                <a:latin typeface="Arial" panose="020B0604020202020204" pitchFamily="34" charset="0"/>
                <a:cs typeface="Arial" panose="020B0604020202020204" pitchFamily="34" charset="0"/>
              </a:rPr>
              <a:t>.</a:t>
            </a:r>
          </a:p>
          <a:p>
            <a:pPr marL="533400"/>
            <a:endParaRPr lang="es-ES" sz="2400" dirty="0">
              <a:latin typeface="Arial" panose="020B0604020202020204" pitchFamily="34" charset="0"/>
              <a:cs typeface="Arial" panose="020B0604020202020204" pitchFamily="34" charset="0"/>
            </a:endParaRPr>
          </a:p>
          <a:p>
            <a:pPr marL="533400"/>
            <a:r>
              <a:rPr lang="es-ES" sz="2400" dirty="0">
                <a:latin typeface="Arial" panose="020B0604020202020204" pitchFamily="34" charset="0"/>
                <a:cs typeface="Arial" panose="020B0604020202020204" pitchFamily="34" charset="0"/>
              </a:rPr>
              <a:t>Necesidades sanitarias, educación, </a:t>
            </a:r>
            <a:r>
              <a:rPr lang="es-ES" sz="2400" dirty="0" smtClean="0">
                <a:latin typeface="Arial" panose="020B0604020202020204" pitchFamily="34" charset="0"/>
                <a:cs typeface="Arial" panose="020B0604020202020204" pitchFamily="34" charset="0"/>
              </a:rPr>
              <a:t>abastecimiento </a:t>
            </a:r>
            <a:r>
              <a:rPr lang="es-ES" sz="2400" dirty="0">
                <a:latin typeface="Arial" panose="020B0604020202020204" pitchFamily="34" charset="0"/>
                <a:cs typeface="Arial" panose="020B0604020202020204" pitchFamily="34" charset="0"/>
              </a:rPr>
              <a:t>y bienestar</a:t>
            </a:r>
            <a:r>
              <a:rPr lang="es-ES" sz="2400" dirty="0">
                <a:solidFill>
                  <a:schemeClr val="bg2"/>
                </a:solidFill>
                <a:latin typeface="Arial Black" pitchFamily="34" charset="0"/>
              </a:rPr>
              <a:t>.</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769268"/>
            <a:ext cx="122531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3"/>
          <a:stretch>
            <a:fillRect/>
          </a:stretch>
        </p:blipFill>
        <p:spPr>
          <a:xfrm>
            <a:off x="395536" y="4943217"/>
            <a:ext cx="2183076" cy="506571"/>
          </a:xfrm>
          <a:prstGeom prst="rect">
            <a:avLst/>
          </a:prstGeom>
        </p:spPr>
      </p:pic>
      <p:sp>
        <p:nvSpPr>
          <p:cNvPr id="5" name="Flecha derecha 4"/>
          <p:cNvSpPr/>
          <p:nvPr/>
        </p:nvSpPr>
        <p:spPr>
          <a:xfrm>
            <a:off x="384672" y="1129308"/>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Flecha derecha 5"/>
          <p:cNvSpPr/>
          <p:nvPr/>
        </p:nvSpPr>
        <p:spPr>
          <a:xfrm>
            <a:off x="395536" y="1849388"/>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Flecha derecha 6"/>
          <p:cNvSpPr/>
          <p:nvPr/>
        </p:nvSpPr>
        <p:spPr>
          <a:xfrm>
            <a:off x="395536" y="2598222"/>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Flecha derecha 7"/>
          <p:cNvSpPr/>
          <p:nvPr/>
        </p:nvSpPr>
        <p:spPr>
          <a:xfrm>
            <a:off x="395536" y="3793604"/>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142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0088" y="419373"/>
            <a:ext cx="4048788" cy="630942"/>
          </a:xfrm>
          <a:prstGeom prst="rect">
            <a:avLst/>
          </a:prstGeom>
          <a:noFill/>
          <a:ln w="9525">
            <a:noFill/>
            <a:miter lim="800000"/>
            <a:headEnd/>
            <a:tailEnd/>
          </a:ln>
        </p:spPr>
        <p:txBody>
          <a:bodyPr wrap="square">
            <a:spAutoFit/>
          </a:bodyPr>
          <a:lstStyle/>
          <a:p>
            <a:pPr algn="ctr">
              <a:defRPr/>
            </a:pPr>
            <a:r>
              <a:rPr lang="es-ES" sz="3500" b="1" dirty="0" smtClean="0">
                <a:solidFill>
                  <a:srgbClr val="002060"/>
                </a:solidFill>
              </a:rPr>
              <a:t>FACTOR POLÍTICO</a:t>
            </a:r>
            <a:endParaRPr lang="es-ES" sz="3500" b="1" dirty="0">
              <a:solidFill>
                <a:srgbClr val="002060"/>
              </a:solidFill>
            </a:endParaRPr>
          </a:p>
        </p:txBody>
      </p:sp>
      <p:sp>
        <p:nvSpPr>
          <p:cNvPr id="3" name="Rectángulo 2"/>
          <p:cNvSpPr/>
          <p:nvPr/>
        </p:nvSpPr>
        <p:spPr>
          <a:xfrm>
            <a:off x="4211960" y="1050315"/>
            <a:ext cx="4536504"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a:solidFill>
                  <a:schemeClr val="tx1"/>
                </a:solidFill>
                <a:latin typeface="Arial" panose="020B0604020202020204" pitchFamily="34" charset="0"/>
                <a:cs typeface="Arial" panose="020B0604020202020204" pitchFamily="34" charset="0"/>
              </a:rPr>
              <a:t>Permite conocer los dispositivos legales vigentes, así como la necesidad de formular otros con la finalidad de viabilizar el trámite para la instalación de albergues, ya sea en la obtención del terreno o la participación de los Sectores responsables.</a:t>
            </a:r>
            <a:endParaRPr lang="es-ES" sz="2000" dirty="0">
              <a:solidFill>
                <a:schemeClr val="tx1"/>
              </a:solidFill>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395536" y="4943217"/>
            <a:ext cx="2183076" cy="506571"/>
          </a:xfrm>
          <a:prstGeom prst="rect">
            <a:avLst/>
          </a:prstGeom>
        </p:spPr>
      </p:pic>
      <p:pic>
        <p:nvPicPr>
          <p:cNvPr id="1026" name="Picture 2" descr="Resultado de imagen para documentos legales para instalar un alber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050315"/>
            <a:ext cx="2688895" cy="3784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31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sp>
        <p:nvSpPr>
          <p:cNvPr id="3" name="Rectángulo 2"/>
          <p:cNvSpPr/>
          <p:nvPr/>
        </p:nvSpPr>
        <p:spPr>
          <a:xfrm>
            <a:off x="4355976" y="1057300"/>
            <a:ext cx="4032448" cy="2862322"/>
          </a:xfrm>
          <a:prstGeom prst="rect">
            <a:avLst/>
          </a:prstGeom>
          <a:noFill/>
        </p:spPr>
        <p:txBody>
          <a:bodyPr wrap="square" lIns="91440" tIns="45720" rIns="91440" bIns="45720">
            <a:spAutoFit/>
          </a:bodyPr>
          <a:lstStyle/>
          <a:p>
            <a:pPr algn="ctr"/>
            <a:r>
              <a:rPr lang="es-ES" sz="6000" b="1" cap="none" spc="0" dirty="0" smtClean="0">
                <a:ln w="0"/>
                <a:solidFill>
                  <a:schemeClr val="accent1"/>
                </a:solidFill>
                <a:effectLst>
                  <a:outerShdw blurRad="38100" dist="25400" dir="5400000" algn="ctr" rotWithShape="0">
                    <a:srgbClr val="6E747A">
                      <a:alpha val="43000"/>
                    </a:srgbClr>
                  </a:outerShdw>
                </a:effectLst>
              </a:rPr>
              <a:t>Tipos de Albergues Temporales</a:t>
            </a:r>
            <a:endParaRPr lang="es-ES" sz="6000" b="1" cap="none" spc="0" dirty="0">
              <a:ln w="0"/>
              <a:solidFill>
                <a:schemeClr val="accent1"/>
              </a:solidFill>
              <a:effectLst>
                <a:outerShdw blurRad="38100" dist="25400" dir="5400000" algn="ctr" rotWithShape="0">
                  <a:srgbClr val="6E747A">
                    <a:alpha val="43000"/>
                  </a:srgbClr>
                </a:outerShdw>
              </a:effectLst>
            </a:endParaRPr>
          </a:p>
        </p:txBody>
      </p:sp>
      <p:pic>
        <p:nvPicPr>
          <p:cNvPr id="4" name="Imagen 3"/>
          <p:cNvPicPr>
            <a:picLocks noChangeAspect="1"/>
          </p:cNvPicPr>
          <p:nvPr/>
        </p:nvPicPr>
        <p:blipFill>
          <a:blip r:embed="rId3"/>
          <a:stretch>
            <a:fillRect/>
          </a:stretch>
        </p:blipFill>
        <p:spPr>
          <a:xfrm>
            <a:off x="491232" y="193204"/>
            <a:ext cx="3648720" cy="4571920"/>
          </a:xfrm>
          <a:prstGeom prst="rect">
            <a:avLst/>
          </a:prstGeom>
        </p:spPr>
      </p:pic>
    </p:spTree>
    <p:extLst>
      <p:ext uri="{BB962C8B-B14F-4D97-AF65-F5344CB8AC3E}">
        <p14:creationId xmlns:p14="http://schemas.microsoft.com/office/powerpoint/2010/main" val="920137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697260"/>
            <a:ext cx="122531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3"/>
          <a:stretch>
            <a:fillRect/>
          </a:stretch>
        </p:blipFill>
        <p:spPr>
          <a:xfrm>
            <a:off x="395536" y="4943217"/>
            <a:ext cx="2183076" cy="506571"/>
          </a:xfrm>
          <a:prstGeom prst="rect">
            <a:avLst/>
          </a:prstGeom>
        </p:spPr>
      </p:pic>
      <p:sp>
        <p:nvSpPr>
          <p:cNvPr id="4" name="CuadroTexto 3"/>
          <p:cNvSpPr txBox="1"/>
          <p:nvPr/>
        </p:nvSpPr>
        <p:spPr>
          <a:xfrm>
            <a:off x="1115617" y="1273324"/>
            <a:ext cx="4536504" cy="2308324"/>
          </a:xfrm>
          <a:prstGeom prst="rect">
            <a:avLst/>
          </a:prstGeom>
          <a:noFill/>
        </p:spPr>
        <p:txBody>
          <a:bodyPr wrap="square" rtlCol="0">
            <a:spAutoFit/>
          </a:bodyPr>
          <a:lstStyle/>
          <a:p>
            <a:pPr algn="ctr"/>
            <a:r>
              <a:rPr lang="es-PE" sz="4800" dirty="0" smtClean="0"/>
              <a:t>Qué tipos de albergues conocen</a:t>
            </a:r>
            <a:endParaRPr lang="es-PE" sz="4800" dirty="0"/>
          </a:p>
        </p:txBody>
      </p:sp>
    </p:spTree>
    <p:extLst>
      <p:ext uri="{BB962C8B-B14F-4D97-AF65-F5344CB8AC3E}">
        <p14:creationId xmlns:p14="http://schemas.microsoft.com/office/powerpoint/2010/main" val="6144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195736" y="481236"/>
            <a:ext cx="4176464"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b="1" dirty="0" smtClean="0">
                <a:solidFill>
                  <a:srgbClr val="002060"/>
                </a:solidFill>
              </a:rPr>
              <a:t>ALBERGUES FAMILIARES</a:t>
            </a:r>
            <a:endParaRPr lang="es-PE" sz="2800" b="1" dirty="0">
              <a:solidFill>
                <a:srgbClr val="002060"/>
              </a:solidFill>
            </a:endParaRPr>
          </a:p>
        </p:txBody>
      </p:sp>
      <p:pic>
        <p:nvPicPr>
          <p:cNvPr id="3" name="Imagen 2"/>
          <p:cNvPicPr>
            <a:picLocks noChangeAspect="1"/>
          </p:cNvPicPr>
          <p:nvPr/>
        </p:nvPicPr>
        <p:blipFill>
          <a:blip r:embed="rId2"/>
          <a:stretch>
            <a:fillRect/>
          </a:stretch>
        </p:blipFill>
        <p:spPr>
          <a:xfrm>
            <a:off x="300760" y="1815274"/>
            <a:ext cx="2538000" cy="1780800"/>
          </a:xfrm>
          <a:prstGeom prst="rect">
            <a:avLst/>
          </a:prstGeom>
        </p:spPr>
      </p:pic>
      <p:sp>
        <p:nvSpPr>
          <p:cNvPr id="4" name="Rectángulo 3"/>
          <p:cNvSpPr/>
          <p:nvPr/>
        </p:nvSpPr>
        <p:spPr>
          <a:xfrm>
            <a:off x="3117932" y="1525352"/>
            <a:ext cx="2592288" cy="10029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a:solidFill>
                  <a:schemeClr val="tx1"/>
                </a:solidFill>
                <a:latin typeface="Arial" panose="020B0604020202020204" pitchFamily="34" charset="0"/>
                <a:cs typeface="Arial" panose="020B0604020202020204" pitchFamily="34" charset="0"/>
              </a:rPr>
              <a:t>Es la mejor alternativa de albergue temporal</a:t>
            </a:r>
            <a:endParaRPr lang="es-PE" sz="2000" dirty="0">
              <a:solidFill>
                <a:schemeClr val="tx1"/>
              </a:solidFill>
            </a:endParaRPr>
          </a:p>
        </p:txBody>
      </p:sp>
      <p:sp>
        <p:nvSpPr>
          <p:cNvPr id="5" name="Rectángulo 4"/>
          <p:cNvSpPr/>
          <p:nvPr/>
        </p:nvSpPr>
        <p:spPr>
          <a:xfrm>
            <a:off x="2960008" y="3145532"/>
            <a:ext cx="2908136" cy="1477328"/>
          </a:xfrm>
          <a:prstGeom prst="rect">
            <a:avLst/>
          </a:prstGeom>
          <a:ln w="28575">
            <a:solidFill>
              <a:srgbClr val="0070C0"/>
            </a:solidFill>
          </a:ln>
        </p:spPr>
        <p:txBody>
          <a:bodyPr wrap="square">
            <a:spAutoFit/>
          </a:bodyPr>
          <a:lstStyle/>
          <a:p>
            <a:pPr algn="just"/>
            <a:r>
              <a:rPr lang="es-PE" dirty="0" smtClean="0">
                <a:solidFill>
                  <a:srgbClr val="231F20"/>
                </a:solidFill>
                <a:latin typeface="Arial" panose="020B0604020202020204" pitchFamily="34" charset="0"/>
                <a:cs typeface="Arial" panose="020B0604020202020204" pitchFamily="34" charset="0"/>
              </a:rPr>
              <a:t>Las </a:t>
            </a:r>
            <a:r>
              <a:rPr lang="es-PE" dirty="0">
                <a:solidFill>
                  <a:srgbClr val="231F20"/>
                </a:solidFill>
                <a:latin typeface="Arial" panose="020B0604020202020204" pitchFamily="34" charset="0"/>
                <a:cs typeface="Arial" panose="020B0604020202020204" pitchFamily="34" charset="0"/>
              </a:rPr>
              <a:t>familias damnificadas se alojan con familiares o amigos en ambientes en los cuales el riesgo sea menor.</a:t>
            </a:r>
            <a:endParaRPr lang="es-PE" dirty="0"/>
          </a:p>
        </p:txBody>
      </p:sp>
      <p:sp>
        <p:nvSpPr>
          <p:cNvPr id="6" name="Flecha abajo 5"/>
          <p:cNvSpPr/>
          <p:nvPr/>
        </p:nvSpPr>
        <p:spPr>
          <a:xfrm>
            <a:off x="4198052" y="2638900"/>
            <a:ext cx="432048" cy="3960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p:cNvSpPr/>
          <p:nvPr/>
        </p:nvSpPr>
        <p:spPr>
          <a:xfrm>
            <a:off x="6268132" y="1870464"/>
            <a:ext cx="2592288" cy="1015663"/>
          </a:xfrm>
          <a:prstGeom prst="rect">
            <a:avLst/>
          </a:prstGeom>
          <a:ln w="28575">
            <a:solidFill>
              <a:srgbClr val="0070C0"/>
            </a:solidFill>
          </a:ln>
        </p:spPr>
        <p:txBody>
          <a:bodyPr wrap="square">
            <a:spAutoFit/>
          </a:bodyPr>
          <a:lstStyle/>
          <a:p>
            <a:pPr algn="just"/>
            <a:r>
              <a:rPr lang="es-PE" sz="2000" dirty="0">
                <a:solidFill>
                  <a:srgbClr val="231F20"/>
                </a:solidFill>
                <a:latin typeface="Arial" panose="020B0604020202020204" pitchFamily="34" charset="0"/>
                <a:cs typeface="Arial" panose="020B0604020202020204" pitchFamily="34" charset="0"/>
              </a:rPr>
              <a:t>Es la mejor y más practica alternativa de albergue temporal</a:t>
            </a:r>
          </a:p>
        </p:txBody>
      </p:sp>
      <p:sp>
        <p:nvSpPr>
          <p:cNvPr id="8" name="Flecha curvada hacia arriba 7"/>
          <p:cNvSpPr/>
          <p:nvPr/>
        </p:nvSpPr>
        <p:spPr>
          <a:xfrm rot="18511019">
            <a:off x="6082884" y="3404084"/>
            <a:ext cx="1296144" cy="55399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9" name="Imagen 8"/>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2846640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71800" y="481236"/>
            <a:ext cx="3655231" cy="523220"/>
          </a:xfrm>
          <a:prstGeom prst="rect">
            <a:avLst/>
          </a:prstGeom>
          <a:ln>
            <a:solidFill>
              <a:srgbClr val="0070C0"/>
            </a:solidFill>
          </a:ln>
        </p:spPr>
        <p:txBody>
          <a:bodyPr wrap="none">
            <a:spAutoFit/>
          </a:bodyPr>
          <a:lstStyle/>
          <a:p>
            <a:r>
              <a:rPr lang="es-PE" sz="2800" b="1" dirty="0" smtClean="0">
                <a:solidFill>
                  <a:srgbClr val="002060"/>
                </a:solidFill>
              </a:rPr>
              <a:t>ALBERGUES DE CAMPO</a:t>
            </a:r>
            <a:endParaRPr lang="es-PE" sz="2800" b="1" dirty="0">
              <a:solidFill>
                <a:srgbClr val="002060"/>
              </a:solidFill>
            </a:endParaRPr>
          </a:p>
        </p:txBody>
      </p:sp>
      <p:pic>
        <p:nvPicPr>
          <p:cNvPr id="3" name="Imagen 2"/>
          <p:cNvPicPr>
            <a:picLocks noChangeAspect="1"/>
          </p:cNvPicPr>
          <p:nvPr/>
        </p:nvPicPr>
        <p:blipFill>
          <a:blip r:embed="rId2"/>
          <a:stretch>
            <a:fillRect/>
          </a:stretch>
        </p:blipFill>
        <p:spPr>
          <a:xfrm>
            <a:off x="4788024" y="1633364"/>
            <a:ext cx="3913508" cy="2406415"/>
          </a:xfrm>
          <a:prstGeom prst="rect">
            <a:avLst/>
          </a:prstGeom>
        </p:spPr>
      </p:pic>
      <p:sp>
        <p:nvSpPr>
          <p:cNvPr id="4" name="Rectángulo 3"/>
          <p:cNvSpPr/>
          <p:nvPr/>
        </p:nvSpPr>
        <p:spPr>
          <a:xfrm>
            <a:off x="490380" y="1345332"/>
            <a:ext cx="4176464" cy="3416320"/>
          </a:xfrm>
          <a:prstGeom prst="rect">
            <a:avLst/>
          </a:prstGeom>
        </p:spPr>
        <p:txBody>
          <a:bodyPr wrap="square">
            <a:spAutoFit/>
          </a:bodyPr>
          <a:lstStyle/>
          <a:p>
            <a:pPr algn="just"/>
            <a:r>
              <a:rPr lang="es-PE" sz="2400" dirty="0">
                <a:solidFill>
                  <a:srgbClr val="231F20"/>
                </a:solidFill>
                <a:latin typeface="Arial" panose="020B0604020202020204" pitchFamily="34" charset="0"/>
                <a:cs typeface="Arial" panose="020B0604020202020204" pitchFamily="34" charset="0"/>
              </a:rPr>
              <a:t>Se refiere a albergues creados en forma de campamentos que se ubican en planicies o en lugares aptos para colocar carpas o módulos de vivienda hechos con calaminas, </a:t>
            </a:r>
            <a:r>
              <a:rPr lang="es-PE" sz="2400" dirty="0" smtClean="0">
                <a:solidFill>
                  <a:srgbClr val="231F20"/>
                </a:solidFill>
                <a:latin typeface="Arial" panose="020B0604020202020204" pitchFamily="34" charset="0"/>
                <a:cs typeface="Arial" panose="020B0604020202020204" pitchFamily="34" charset="0"/>
              </a:rPr>
              <a:t>maderas</a:t>
            </a:r>
            <a:r>
              <a:rPr lang="es-PE" sz="2400" dirty="0">
                <a:solidFill>
                  <a:srgbClr val="231F20"/>
                </a:solidFill>
                <a:latin typeface="Arial" panose="020B0604020202020204" pitchFamily="34" charset="0"/>
                <a:cs typeface="Arial" panose="020B0604020202020204" pitchFamily="34" charset="0"/>
              </a:rPr>
              <a:t>, plástico, entre otros materiales</a:t>
            </a:r>
            <a:endParaRPr lang="es-PE" sz="2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1799032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195736" y="337220"/>
            <a:ext cx="5184576"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smtClean="0">
                <a:solidFill>
                  <a:srgbClr val="002060"/>
                </a:solidFill>
              </a:rPr>
              <a:t>ALBERGUES EN INFRAESTRUCTURA </a:t>
            </a:r>
          </a:p>
          <a:p>
            <a:pPr algn="ctr"/>
            <a:r>
              <a:rPr lang="es-PE" sz="2400" b="1" dirty="0" smtClean="0">
                <a:solidFill>
                  <a:srgbClr val="002060"/>
                </a:solidFill>
              </a:rPr>
              <a:t>EXISTENTE</a:t>
            </a:r>
            <a:endParaRPr lang="es-PE" sz="2400" b="1" dirty="0">
              <a:solidFill>
                <a:srgbClr val="002060"/>
              </a:solidFill>
            </a:endParaRPr>
          </a:p>
        </p:txBody>
      </p:sp>
      <p:sp>
        <p:nvSpPr>
          <p:cNvPr id="3" name="Rectángulo 2"/>
          <p:cNvSpPr/>
          <p:nvPr/>
        </p:nvSpPr>
        <p:spPr>
          <a:xfrm>
            <a:off x="678106" y="1383648"/>
            <a:ext cx="7998349" cy="1569660"/>
          </a:xfrm>
          <a:prstGeom prst="rect">
            <a:avLst/>
          </a:prstGeom>
        </p:spPr>
        <p:txBody>
          <a:bodyPr wrap="square">
            <a:spAutoFit/>
          </a:bodyPr>
          <a:lstStyle/>
          <a:p>
            <a:pPr algn="just"/>
            <a:r>
              <a:rPr lang="es-PE" sz="2400" dirty="0">
                <a:solidFill>
                  <a:srgbClr val="231F20"/>
                </a:solidFill>
                <a:latin typeface="Arial" panose="020B0604020202020204" pitchFamily="34" charset="0"/>
                <a:cs typeface="Arial" panose="020B0604020202020204" pitchFamily="34" charset="0"/>
              </a:rPr>
              <a:t>Se aloja transitoriamente a las familias damnificadas en iglesias, mercados, salones comunales, complejos deportivos, edificaciones públicas que ofrezcan seguridad.</a:t>
            </a:r>
          </a:p>
        </p:txBody>
      </p:sp>
      <p:pic>
        <p:nvPicPr>
          <p:cNvPr id="4" name="Imagen 3"/>
          <p:cNvPicPr>
            <a:picLocks noChangeAspect="1"/>
          </p:cNvPicPr>
          <p:nvPr/>
        </p:nvPicPr>
        <p:blipFill>
          <a:blip r:embed="rId2"/>
          <a:stretch>
            <a:fillRect/>
          </a:stretch>
        </p:blipFill>
        <p:spPr>
          <a:xfrm>
            <a:off x="467544" y="3182700"/>
            <a:ext cx="2376264" cy="1598948"/>
          </a:xfrm>
          <a:prstGeom prst="rect">
            <a:avLst/>
          </a:prstGeom>
        </p:spPr>
      </p:pic>
      <p:pic>
        <p:nvPicPr>
          <p:cNvPr id="5" name="Imagen 4"/>
          <p:cNvPicPr>
            <a:picLocks noChangeAspect="1"/>
          </p:cNvPicPr>
          <p:nvPr/>
        </p:nvPicPr>
        <p:blipFill>
          <a:blip r:embed="rId3"/>
          <a:stretch>
            <a:fillRect/>
          </a:stretch>
        </p:blipFill>
        <p:spPr>
          <a:xfrm>
            <a:off x="2843808" y="3202474"/>
            <a:ext cx="3445462" cy="1773264"/>
          </a:xfrm>
          <a:prstGeom prst="rect">
            <a:avLst/>
          </a:prstGeom>
        </p:spPr>
      </p:pic>
      <p:pic>
        <p:nvPicPr>
          <p:cNvPr id="6" name="Imagen 5"/>
          <p:cNvPicPr>
            <a:picLocks noChangeAspect="1"/>
          </p:cNvPicPr>
          <p:nvPr/>
        </p:nvPicPr>
        <p:blipFill>
          <a:blip r:embed="rId4"/>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4037288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5536" y="697260"/>
            <a:ext cx="4320480" cy="3416320"/>
          </a:xfrm>
          <a:prstGeom prst="rect">
            <a:avLst/>
          </a:prstGeom>
          <a:solidFill>
            <a:schemeClr val="tx2">
              <a:lumMod val="25000"/>
              <a:lumOff val="75000"/>
            </a:schemeClr>
          </a:solidFill>
          <a:ln w="19050">
            <a:solidFill>
              <a:schemeClr val="tx1"/>
            </a:solidFill>
          </a:ln>
        </p:spPr>
        <p:txBody>
          <a:bodyPr wrap="square">
            <a:spAutoFit/>
          </a:bodyPr>
          <a:lstStyle/>
          <a:p>
            <a:pPr algn="just"/>
            <a:r>
              <a:rPr lang="es-PE" sz="2400" b="1" dirty="0"/>
              <a:t>Es importante tener en cuenta que en defensa del Derecho a la Educación de Niños, Niñas y Adolescentes, las instituciones educativas no deben ser empleadas como albergues, salvo casos de extrema necesidad y por un tiempo restringido.</a:t>
            </a:r>
          </a:p>
        </p:txBody>
      </p:sp>
      <p:pic>
        <p:nvPicPr>
          <p:cNvPr id="1026" name="Picture 2" descr="Resultado de imagen para albergues en escue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201316"/>
            <a:ext cx="4114800" cy="27432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2431599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385" t="14563" r="39485" b="29328"/>
          <a:stretch/>
        </p:blipFill>
        <p:spPr>
          <a:xfrm>
            <a:off x="971600" y="625252"/>
            <a:ext cx="6912768" cy="4104456"/>
          </a:xfrm>
          <a:prstGeom prst="rect">
            <a:avLst/>
          </a:prstGeom>
        </p:spPr>
      </p:pic>
      <p:pic>
        <p:nvPicPr>
          <p:cNvPr id="3" name="Imagen 2"/>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709823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87824" y="1777380"/>
            <a:ext cx="3158172" cy="1446550"/>
          </a:xfrm>
          <a:prstGeom prst="rect">
            <a:avLst/>
          </a:prstGeom>
          <a:noFill/>
        </p:spPr>
        <p:txBody>
          <a:bodyPr wrap="none" rtlCol="0">
            <a:spAutoFit/>
          </a:bodyPr>
          <a:lstStyle/>
          <a:p>
            <a:r>
              <a:rPr lang="es-PE" sz="8800" b="1" dirty="0" smtClean="0"/>
              <a:t>VIDEO</a:t>
            </a:r>
            <a:endParaRPr lang="es-PE" sz="8800" b="1" dirty="0"/>
          </a:p>
        </p:txBody>
      </p:sp>
      <p:pic>
        <p:nvPicPr>
          <p:cNvPr id="5" name="Imagen 4"/>
          <p:cNvPicPr>
            <a:picLocks noChangeAspect="1"/>
          </p:cNvPicPr>
          <p:nvPr/>
        </p:nvPicPr>
        <p:blipFill>
          <a:blip r:embed="rId2"/>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701415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 y="-45082"/>
            <a:ext cx="9216131" cy="5760082"/>
          </a:xfrm>
        </p:spPr>
      </p:pic>
      <p:sp>
        <p:nvSpPr>
          <p:cNvPr id="3" name="Rectángulo 2"/>
          <p:cNvSpPr/>
          <p:nvPr/>
        </p:nvSpPr>
        <p:spPr>
          <a:xfrm>
            <a:off x="3600168" y="443505"/>
            <a:ext cx="2006255" cy="523220"/>
          </a:xfrm>
          <a:prstGeom prst="rect">
            <a:avLst/>
          </a:prstGeom>
          <a:noFill/>
        </p:spPr>
        <p:txBody>
          <a:bodyPr wrap="none" lIns="91440" tIns="45720" rIns="91440" bIns="45720">
            <a:spAutoFit/>
          </a:bodyPr>
          <a:lstStyle/>
          <a:p>
            <a:pPr algn="ctr"/>
            <a:r>
              <a:rPr lang="es-ES" sz="2800" b="1" u="sng" cap="none" spc="0" dirty="0" smtClean="0">
                <a:ln w="0"/>
                <a:solidFill>
                  <a:schemeClr val="tx1"/>
                </a:solidFill>
              </a:rPr>
              <a:t>CONTENIDO</a:t>
            </a:r>
            <a:endParaRPr lang="es-ES" sz="2800" b="1" u="sng" cap="none" spc="0" dirty="0">
              <a:ln w="0"/>
              <a:solidFill>
                <a:schemeClr val="tx1"/>
              </a:solidFill>
            </a:endParaRPr>
          </a:p>
        </p:txBody>
      </p:sp>
      <p:sp>
        <p:nvSpPr>
          <p:cNvPr id="5" name="CuadroTexto 4"/>
          <p:cNvSpPr txBox="1"/>
          <p:nvPr/>
        </p:nvSpPr>
        <p:spPr>
          <a:xfrm>
            <a:off x="197885" y="1345332"/>
            <a:ext cx="8635441" cy="2462213"/>
          </a:xfrm>
          <a:prstGeom prst="rect">
            <a:avLst/>
          </a:prstGeom>
          <a:noFill/>
        </p:spPr>
        <p:txBody>
          <a:bodyPr wrap="none" rtlCol="0">
            <a:spAutoFit/>
          </a:bodyPr>
          <a:lstStyle/>
          <a:p>
            <a:pPr marL="542925" indent="-542925">
              <a:buAutoNum type="romanUcPeriod"/>
            </a:pPr>
            <a:r>
              <a:rPr lang="es-PE" sz="2200" b="1" dirty="0" smtClean="0"/>
              <a:t>CONSIDERACIONES GENERALES</a:t>
            </a:r>
          </a:p>
          <a:p>
            <a:pPr marL="542925" indent="-542925">
              <a:buAutoNum type="romanUcPeriod"/>
            </a:pPr>
            <a:r>
              <a:rPr lang="es-PE" sz="2200" b="1" dirty="0" smtClean="0"/>
              <a:t>TIPOS DE ALBERGUES</a:t>
            </a:r>
          </a:p>
          <a:p>
            <a:pPr marL="542925" indent="-542925">
              <a:buAutoNum type="romanUcPeriod"/>
            </a:pPr>
            <a:r>
              <a:rPr lang="es-PE" sz="2200" b="1" dirty="0" smtClean="0">
                <a:solidFill>
                  <a:srgbClr val="FF0000"/>
                </a:solidFill>
              </a:rPr>
              <a:t>PRINCIPIOS QUE GUIAN LA INSTALACIÓN Y GESTIÓN DE ALBERGUES</a:t>
            </a:r>
          </a:p>
          <a:p>
            <a:pPr marL="542925" indent="-542925">
              <a:buAutoNum type="romanUcPeriod"/>
            </a:pPr>
            <a:r>
              <a:rPr lang="es-PE" sz="2200" b="1" dirty="0" smtClean="0"/>
              <a:t>PROPÓSITO DE LOS ALBERGUES</a:t>
            </a:r>
          </a:p>
          <a:p>
            <a:pPr marL="542925" indent="-542925">
              <a:buAutoNum type="romanUcPeriod"/>
            </a:pPr>
            <a:r>
              <a:rPr lang="es-PE" sz="2200" b="1" dirty="0" smtClean="0"/>
              <a:t>IDENTIFICACIÓN Y SELECCIÓN DE UN ALBERGUE</a:t>
            </a:r>
          </a:p>
          <a:p>
            <a:pPr marL="542925" indent="-542925">
              <a:buAutoNum type="romanUcPeriod"/>
            </a:pPr>
            <a:r>
              <a:rPr lang="es-PE" sz="2200" b="1" dirty="0" smtClean="0"/>
              <a:t>ORGANIZACIÓN DE UN ALBERGUE TEMPORAL</a:t>
            </a:r>
          </a:p>
          <a:p>
            <a:pPr marL="542925" indent="-542925">
              <a:buAutoNum type="romanUcPeriod"/>
            </a:pPr>
            <a:r>
              <a:rPr lang="es-PE" sz="2200" b="1" dirty="0" smtClean="0"/>
              <a:t>APERTURA </a:t>
            </a:r>
            <a:r>
              <a:rPr lang="es-PE" sz="2200" b="1" dirty="0" smtClean="0"/>
              <a:t>Y CIERRE DE UNA ALBERGUE TEMPORAL</a:t>
            </a:r>
            <a:endParaRPr lang="es-PE" sz="2200" b="1" dirty="0"/>
          </a:p>
        </p:txBody>
      </p:sp>
      <p:pic>
        <p:nvPicPr>
          <p:cNvPr id="6" name="Imagen 5"/>
          <p:cNvPicPr>
            <a:picLocks noChangeAspect="1"/>
          </p:cNvPicPr>
          <p:nvPr/>
        </p:nvPicPr>
        <p:blipFill>
          <a:blip r:embed="rId3"/>
          <a:stretch>
            <a:fillRect/>
          </a:stretch>
        </p:blipFill>
        <p:spPr>
          <a:xfrm>
            <a:off x="6582743" y="4981934"/>
            <a:ext cx="2016224" cy="467854"/>
          </a:xfrm>
          <a:prstGeom prst="rect">
            <a:avLst/>
          </a:prstGeom>
        </p:spPr>
      </p:pic>
    </p:spTree>
    <p:extLst>
      <p:ext uri="{BB962C8B-B14F-4D97-AF65-F5344CB8AC3E}">
        <p14:creationId xmlns:p14="http://schemas.microsoft.com/office/powerpoint/2010/main" val="25171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39552" y="277406"/>
            <a:ext cx="8136904" cy="707886"/>
          </a:xfrm>
          <a:prstGeom prst="rect">
            <a:avLst/>
          </a:prstGeom>
          <a:noFill/>
        </p:spPr>
        <p:txBody>
          <a:bodyPr wrap="square" rtlCol="0">
            <a:spAutoFit/>
          </a:bodyPr>
          <a:lstStyle/>
          <a:p>
            <a:pPr algn="ctr"/>
            <a:r>
              <a:rPr lang="es-PE" sz="2000" b="1" dirty="0" smtClean="0"/>
              <a:t>PRINCIPIOS QUE GUÍAN LA INSTALACIÓN Y GESTIÓN DE ALBERGUES TEMPORALES</a:t>
            </a:r>
            <a:endParaRPr lang="es-PE" sz="2000" b="1" dirty="0"/>
          </a:p>
        </p:txBody>
      </p:sp>
      <p:graphicFrame>
        <p:nvGraphicFramePr>
          <p:cNvPr id="3" name="Diagrama 2"/>
          <p:cNvGraphicFramePr/>
          <p:nvPr>
            <p:extLst>
              <p:ext uri="{D42A27DB-BD31-4B8C-83A1-F6EECF244321}">
                <p14:modId xmlns:p14="http://schemas.microsoft.com/office/powerpoint/2010/main" val="655472648"/>
              </p:ext>
            </p:extLst>
          </p:nvPr>
        </p:nvGraphicFramePr>
        <p:xfrm>
          <a:off x="1524000" y="825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6935702" y="1134889"/>
            <a:ext cx="1740754" cy="1077218"/>
          </a:xfrm>
          <a:prstGeom prst="rect">
            <a:avLst/>
          </a:prstGeom>
          <a:noFill/>
        </p:spPr>
        <p:txBody>
          <a:bodyPr wrap="square" rtlCol="0">
            <a:spAutoFit/>
          </a:bodyPr>
          <a:lstStyle/>
          <a:p>
            <a:pPr algn="just"/>
            <a:r>
              <a:rPr lang="es-PE" sz="1600" dirty="0" smtClean="0"/>
              <a:t>Los derechos de todas las personas deberán ser respetados</a:t>
            </a:r>
            <a:endParaRPr lang="es-PE" sz="1600" dirty="0"/>
          </a:p>
        </p:txBody>
      </p:sp>
      <p:cxnSp>
        <p:nvCxnSpPr>
          <p:cNvPr id="6" name="Conector recto de flecha 5"/>
          <p:cNvCxnSpPr/>
          <p:nvPr/>
        </p:nvCxnSpPr>
        <p:spPr>
          <a:xfrm flipV="1">
            <a:off x="6372200" y="1705372"/>
            <a:ext cx="504056"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flipV="1">
            <a:off x="5652120" y="3935879"/>
            <a:ext cx="1054997"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6876256" y="3505572"/>
            <a:ext cx="2016224" cy="830997"/>
          </a:xfrm>
          <a:prstGeom prst="rect">
            <a:avLst/>
          </a:prstGeom>
          <a:noFill/>
        </p:spPr>
        <p:txBody>
          <a:bodyPr wrap="square" rtlCol="0">
            <a:spAutoFit/>
          </a:bodyPr>
          <a:lstStyle/>
          <a:p>
            <a:pPr algn="just"/>
            <a:r>
              <a:rPr lang="es-PE" sz="1600" dirty="0" smtClean="0"/>
              <a:t>Todas las personas deberán ser tratadas sin discriminación </a:t>
            </a:r>
            <a:endParaRPr lang="es-PE" sz="1600" dirty="0"/>
          </a:p>
        </p:txBody>
      </p:sp>
      <p:cxnSp>
        <p:nvCxnSpPr>
          <p:cNvPr id="11" name="Conector recto de flecha 10"/>
          <p:cNvCxnSpPr/>
          <p:nvPr/>
        </p:nvCxnSpPr>
        <p:spPr>
          <a:xfrm flipH="1" flipV="1">
            <a:off x="2123728" y="1705372"/>
            <a:ext cx="792088" cy="18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395536" y="1197540"/>
            <a:ext cx="1656183" cy="1323439"/>
          </a:xfrm>
          <a:prstGeom prst="rect">
            <a:avLst/>
          </a:prstGeom>
          <a:noFill/>
        </p:spPr>
        <p:txBody>
          <a:bodyPr wrap="square" rtlCol="0">
            <a:spAutoFit/>
          </a:bodyPr>
          <a:lstStyle/>
          <a:p>
            <a:pPr algn="just"/>
            <a:r>
              <a:rPr lang="es-PE" sz="1600" dirty="0" smtClean="0"/>
              <a:t>Los Niños y niñas deberán ser las primeras en ser protegidas y atendidas</a:t>
            </a:r>
            <a:endParaRPr lang="es-PE" sz="1600" dirty="0"/>
          </a:p>
        </p:txBody>
      </p:sp>
      <p:pic>
        <p:nvPicPr>
          <p:cNvPr id="10" name="Imagen 9"/>
          <p:cNvPicPr>
            <a:picLocks noChangeAspect="1"/>
          </p:cNvPicPr>
          <p:nvPr/>
        </p:nvPicPr>
        <p:blipFill>
          <a:blip r:embed="rId7"/>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3982192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734606218"/>
              </p:ext>
            </p:extLst>
          </p:nvPr>
        </p:nvGraphicFramePr>
        <p:xfrm>
          <a:off x="1524000" y="825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Conector recto de flecha 3"/>
          <p:cNvCxnSpPr/>
          <p:nvPr/>
        </p:nvCxnSpPr>
        <p:spPr>
          <a:xfrm flipH="1" flipV="1">
            <a:off x="2627784" y="1201316"/>
            <a:ext cx="648072"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179512" y="553244"/>
            <a:ext cx="2426814" cy="1384995"/>
          </a:xfrm>
          <a:prstGeom prst="rect">
            <a:avLst/>
          </a:prstGeom>
          <a:noFill/>
        </p:spPr>
        <p:txBody>
          <a:bodyPr wrap="square" rtlCol="0">
            <a:spAutoFit/>
          </a:bodyPr>
          <a:lstStyle/>
          <a:p>
            <a:pPr algn="just"/>
            <a:r>
              <a:rPr lang="es-PE" sz="1400" dirty="0" smtClean="0"/>
              <a:t>Las instituciones fomentaran que las personas en condición de albergadas participen en la organización desde la identificación hasta su funcionamiento y cierre</a:t>
            </a:r>
            <a:endParaRPr lang="es-PE" sz="1400" dirty="0"/>
          </a:p>
        </p:txBody>
      </p:sp>
      <p:cxnSp>
        <p:nvCxnSpPr>
          <p:cNvPr id="7" name="Conector recto de flecha 6"/>
          <p:cNvCxnSpPr/>
          <p:nvPr/>
        </p:nvCxnSpPr>
        <p:spPr>
          <a:xfrm flipH="1">
            <a:off x="2138274" y="3505572"/>
            <a:ext cx="5615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539552" y="3145532"/>
            <a:ext cx="1598722" cy="1169551"/>
          </a:xfrm>
          <a:prstGeom prst="rect">
            <a:avLst/>
          </a:prstGeom>
          <a:noFill/>
        </p:spPr>
        <p:txBody>
          <a:bodyPr wrap="square" rtlCol="0">
            <a:spAutoFit/>
          </a:bodyPr>
          <a:lstStyle/>
          <a:p>
            <a:pPr algn="just"/>
            <a:r>
              <a:rPr lang="es-PE" sz="1400" dirty="0" smtClean="0"/>
              <a:t>Atención y protección de las personas en condición de albergadas</a:t>
            </a:r>
            <a:endParaRPr lang="es-PE" sz="1400" dirty="0"/>
          </a:p>
        </p:txBody>
      </p:sp>
      <p:cxnSp>
        <p:nvCxnSpPr>
          <p:cNvPr id="10" name="Conector recto de flecha 9"/>
          <p:cNvCxnSpPr/>
          <p:nvPr/>
        </p:nvCxnSpPr>
        <p:spPr>
          <a:xfrm>
            <a:off x="6539780" y="3154040"/>
            <a:ext cx="57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7115844" y="2713484"/>
            <a:ext cx="1872208" cy="1384995"/>
          </a:xfrm>
          <a:prstGeom prst="rect">
            <a:avLst/>
          </a:prstGeom>
          <a:noFill/>
        </p:spPr>
        <p:txBody>
          <a:bodyPr wrap="square" rtlCol="0">
            <a:spAutoFit/>
          </a:bodyPr>
          <a:lstStyle/>
          <a:p>
            <a:pPr algn="just"/>
            <a:r>
              <a:rPr lang="es-PE" sz="1400" dirty="0" smtClean="0"/>
              <a:t>Principio de la protección de la vida, integridad física psicológica y moral, la libertad y la seguridad de las personas </a:t>
            </a:r>
            <a:endParaRPr lang="es-PE" sz="1400" dirty="0"/>
          </a:p>
        </p:txBody>
      </p:sp>
      <p:cxnSp>
        <p:nvCxnSpPr>
          <p:cNvPr id="13" name="Conector recto de flecha 12"/>
          <p:cNvCxnSpPr/>
          <p:nvPr/>
        </p:nvCxnSpPr>
        <p:spPr>
          <a:xfrm flipV="1">
            <a:off x="6012160" y="1345332"/>
            <a:ext cx="864096" cy="31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6876256" y="575891"/>
            <a:ext cx="1800200" cy="1169551"/>
          </a:xfrm>
          <a:prstGeom prst="rect">
            <a:avLst/>
          </a:prstGeom>
          <a:noFill/>
        </p:spPr>
        <p:txBody>
          <a:bodyPr wrap="square" rtlCol="0">
            <a:spAutoFit/>
          </a:bodyPr>
          <a:lstStyle/>
          <a:p>
            <a:pPr algn="just"/>
            <a:r>
              <a:rPr lang="es-PE" sz="1400" dirty="0" smtClean="0"/>
              <a:t>En situaciones de emergencia la atención debe ser inmediata y durante el tiempo necesario</a:t>
            </a:r>
            <a:endParaRPr lang="es-PE" sz="1400" dirty="0"/>
          </a:p>
        </p:txBody>
      </p:sp>
      <p:pic>
        <p:nvPicPr>
          <p:cNvPr id="12" name="Imagen 11"/>
          <p:cNvPicPr>
            <a:picLocks noChangeAspect="1"/>
          </p:cNvPicPr>
          <p:nvPr/>
        </p:nvPicPr>
        <p:blipFill>
          <a:blip r:embed="rId7"/>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3375428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 y="-45082"/>
            <a:ext cx="9216131" cy="5760082"/>
          </a:xfrm>
        </p:spPr>
      </p:pic>
      <p:sp>
        <p:nvSpPr>
          <p:cNvPr id="3" name="Rectángulo 2"/>
          <p:cNvSpPr/>
          <p:nvPr/>
        </p:nvSpPr>
        <p:spPr>
          <a:xfrm>
            <a:off x="3600168" y="443505"/>
            <a:ext cx="2006255" cy="523220"/>
          </a:xfrm>
          <a:prstGeom prst="rect">
            <a:avLst/>
          </a:prstGeom>
          <a:noFill/>
        </p:spPr>
        <p:txBody>
          <a:bodyPr wrap="none" lIns="91440" tIns="45720" rIns="91440" bIns="45720">
            <a:spAutoFit/>
          </a:bodyPr>
          <a:lstStyle/>
          <a:p>
            <a:pPr algn="ctr"/>
            <a:r>
              <a:rPr lang="es-ES" sz="2800" b="1" u="sng" cap="none" spc="0" dirty="0" smtClean="0">
                <a:ln w="0"/>
                <a:solidFill>
                  <a:schemeClr val="tx1"/>
                </a:solidFill>
              </a:rPr>
              <a:t>CONTENIDO</a:t>
            </a:r>
            <a:endParaRPr lang="es-ES" sz="2800" b="1" u="sng" cap="none" spc="0" dirty="0">
              <a:ln w="0"/>
              <a:solidFill>
                <a:schemeClr val="tx1"/>
              </a:solidFill>
            </a:endParaRPr>
          </a:p>
        </p:txBody>
      </p:sp>
      <p:sp>
        <p:nvSpPr>
          <p:cNvPr id="5" name="CuadroTexto 4"/>
          <p:cNvSpPr txBox="1"/>
          <p:nvPr/>
        </p:nvSpPr>
        <p:spPr>
          <a:xfrm>
            <a:off x="197885" y="1345332"/>
            <a:ext cx="8635441" cy="2800767"/>
          </a:xfrm>
          <a:prstGeom prst="rect">
            <a:avLst/>
          </a:prstGeom>
          <a:noFill/>
        </p:spPr>
        <p:txBody>
          <a:bodyPr wrap="none" rtlCol="0">
            <a:spAutoFit/>
          </a:bodyPr>
          <a:lstStyle/>
          <a:p>
            <a:pPr marL="542925" indent="-542925">
              <a:buAutoNum type="romanUcPeriod"/>
            </a:pPr>
            <a:r>
              <a:rPr lang="es-PE" sz="2200" b="1" dirty="0" smtClean="0"/>
              <a:t>CONSIDERACIONES GENERALES</a:t>
            </a:r>
          </a:p>
          <a:p>
            <a:pPr marL="542925" indent="-542925">
              <a:buAutoNum type="romanUcPeriod"/>
            </a:pPr>
            <a:r>
              <a:rPr lang="es-PE" sz="2200" b="1" dirty="0" smtClean="0"/>
              <a:t>TIPOS DE ALBERGUES</a:t>
            </a:r>
          </a:p>
          <a:p>
            <a:pPr marL="542925" indent="-542925">
              <a:buAutoNum type="romanUcPeriod"/>
            </a:pPr>
            <a:r>
              <a:rPr lang="es-PE" sz="2200" b="1" dirty="0" smtClean="0"/>
              <a:t>PRINCIPIOS QUE GUIAN LA INSTALACIÓN Y GESTIÓN DE ALBERGUES</a:t>
            </a:r>
          </a:p>
          <a:p>
            <a:pPr marL="542925" indent="-542925">
              <a:buAutoNum type="romanUcPeriod"/>
            </a:pPr>
            <a:r>
              <a:rPr lang="es-PE" sz="2200" b="1" dirty="0" smtClean="0">
                <a:solidFill>
                  <a:srgbClr val="FF0000"/>
                </a:solidFill>
              </a:rPr>
              <a:t>PROPÓSITO DE LOS ALBERGUES</a:t>
            </a:r>
          </a:p>
          <a:p>
            <a:pPr marL="542925" indent="-542925">
              <a:buAutoNum type="romanUcPeriod"/>
            </a:pPr>
            <a:r>
              <a:rPr lang="es-PE" sz="2200" b="1" dirty="0" smtClean="0"/>
              <a:t>IDENTIFICACIÓN Y SELECCIÓN DE UN ALBERGUE</a:t>
            </a:r>
          </a:p>
          <a:p>
            <a:pPr marL="542925" indent="-542925">
              <a:buAutoNum type="romanUcPeriod"/>
            </a:pPr>
            <a:r>
              <a:rPr lang="es-PE" sz="2200" b="1" dirty="0" smtClean="0"/>
              <a:t>ORGANIZACIÓN DE UN ALBERGUE TEMPORAL</a:t>
            </a:r>
          </a:p>
          <a:p>
            <a:pPr marL="542925" indent="-542925">
              <a:buAutoNum type="romanUcPeriod"/>
            </a:pPr>
            <a:r>
              <a:rPr lang="es-PE" sz="2200" b="1" dirty="0" smtClean="0"/>
              <a:t>PROTECCIÓN EN ALBERGUES</a:t>
            </a:r>
          </a:p>
          <a:p>
            <a:pPr marL="542925" indent="-542925">
              <a:buAutoNum type="romanUcPeriod"/>
            </a:pPr>
            <a:r>
              <a:rPr lang="es-PE" sz="2200" b="1" dirty="0" smtClean="0"/>
              <a:t>APERTURA Y CIERRE DE UNA ALBERGUE TEMPORAL</a:t>
            </a:r>
            <a:endParaRPr lang="es-PE" sz="2200" b="1" dirty="0"/>
          </a:p>
        </p:txBody>
      </p:sp>
      <p:pic>
        <p:nvPicPr>
          <p:cNvPr id="6" name="Imagen 5"/>
          <p:cNvPicPr>
            <a:picLocks noChangeAspect="1"/>
          </p:cNvPicPr>
          <p:nvPr/>
        </p:nvPicPr>
        <p:blipFill>
          <a:blip r:embed="rId3"/>
          <a:stretch>
            <a:fillRect/>
          </a:stretch>
        </p:blipFill>
        <p:spPr>
          <a:xfrm>
            <a:off x="6582743" y="4981934"/>
            <a:ext cx="2016224" cy="467854"/>
          </a:xfrm>
          <a:prstGeom prst="rect">
            <a:avLst/>
          </a:prstGeom>
        </p:spPr>
      </p:pic>
    </p:spTree>
    <p:extLst>
      <p:ext uri="{BB962C8B-B14F-4D97-AF65-F5344CB8AC3E}">
        <p14:creationId xmlns:p14="http://schemas.microsoft.com/office/powerpoint/2010/main" val="27574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19058"/>
            <a:ext cx="936104" cy="275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683568" y="208696"/>
            <a:ext cx="783971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cap="none" spc="0" dirty="0" smtClean="0">
                <a:ln/>
                <a:solidFill>
                  <a:schemeClr val="accent4"/>
                </a:solidFill>
                <a:effectLst/>
              </a:rPr>
              <a:t>Propósito de los Albergues</a:t>
            </a:r>
            <a:endParaRPr lang="es-ES" sz="5400" b="1" cap="none" spc="0" dirty="0">
              <a:ln/>
              <a:solidFill>
                <a:schemeClr val="accent4"/>
              </a:solidFill>
              <a:effectLst/>
            </a:endParaRPr>
          </a:p>
        </p:txBody>
      </p:sp>
      <p:sp>
        <p:nvSpPr>
          <p:cNvPr id="4" name="Rectángulo 3"/>
          <p:cNvSpPr/>
          <p:nvPr/>
        </p:nvSpPr>
        <p:spPr>
          <a:xfrm>
            <a:off x="683568" y="1132026"/>
            <a:ext cx="7950782" cy="338554"/>
          </a:xfrm>
          <a:prstGeom prst="rect">
            <a:avLst/>
          </a:prstGeom>
        </p:spPr>
        <p:txBody>
          <a:bodyPr wrap="square">
            <a:spAutoFit/>
          </a:bodyPr>
          <a:lstStyle/>
          <a:p>
            <a:r>
              <a:rPr lang="es-PE" sz="1600" dirty="0">
                <a:solidFill>
                  <a:srgbClr val="231F20"/>
                </a:solidFill>
                <a:latin typeface="Arial" panose="020B0604020202020204" pitchFamily="34" charset="0"/>
                <a:cs typeface="Arial" panose="020B0604020202020204" pitchFamily="34" charset="0"/>
              </a:rPr>
              <a:t>Los albergues temporales de manera general, cumplen con determinados propósitos:</a:t>
            </a:r>
          </a:p>
        </p:txBody>
      </p:sp>
      <p:sp>
        <p:nvSpPr>
          <p:cNvPr id="5" name="Rectángulo 4"/>
          <p:cNvSpPr/>
          <p:nvPr/>
        </p:nvSpPr>
        <p:spPr>
          <a:xfrm>
            <a:off x="1562894" y="1591277"/>
            <a:ext cx="6606480" cy="3416320"/>
          </a:xfrm>
          <a:prstGeom prst="rect">
            <a:avLst/>
          </a:prstGeom>
        </p:spPr>
        <p:txBody>
          <a:bodyPr wrap="square">
            <a:spAutoFit/>
          </a:bodyPr>
          <a:lstStyle/>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Proteger a los damnificados y darles seguridad.</a:t>
            </a: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Proteger contra el frío, calor, viento, lluvia u otros efectos del clima.</a:t>
            </a: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Respetar las costumbres y creencias de las familias damnificadas.</a:t>
            </a: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Proporcionar sitios para el almacenamiento de pertenencias y protección de bienes.</a:t>
            </a: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Dar seguridad emocional y de intimidad.</a:t>
            </a: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Identificar una necesidad territorial.</a:t>
            </a: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Promover la participación de las personas damnificadas tanto mujeres como varones en la instalación, la operación y el mantenimiento de los albergues.</a:t>
            </a:r>
            <a:endParaRPr lang="es-PE"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13629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 y="-45082"/>
            <a:ext cx="9216131" cy="5760082"/>
          </a:xfrm>
        </p:spPr>
      </p:pic>
      <p:sp>
        <p:nvSpPr>
          <p:cNvPr id="3" name="Rectángulo 2"/>
          <p:cNvSpPr/>
          <p:nvPr/>
        </p:nvSpPr>
        <p:spPr>
          <a:xfrm>
            <a:off x="3600168" y="443505"/>
            <a:ext cx="2006255" cy="523220"/>
          </a:xfrm>
          <a:prstGeom prst="rect">
            <a:avLst/>
          </a:prstGeom>
          <a:noFill/>
        </p:spPr>
        <p:txBody>
          <a:bodyPr wrap="none" lIns="91440" tIns="45720" rIns="91440" bIns="45720">
            <a:spAutoFit/>
          </a:bodyPr>
          <a:lstStyle/>
          <a:p>
            <a:pPr algn="ctr"/>
            <a:r>
              <a:rPr lang="es-ES" sz="2800" b="1" u="sng" cap="none" spc="0" dirty="0" smtClean="0">
                <a:ln w="0"/>
                <a:solidFill>
                  <a:schemeClr val="tx1"/>
                </a:solidFill>
              </a:rPr>
              <a:t>CONTENIDO</a:t>
            </a:r>
            <a:endParaRPr lang="es-ES" sz="2800" b="1" u="sng" cap="none" spc="0" dirty="0">
              <a:ln w="0"/>
              <a:solidFill>
                <a:schemeClr val="tx1"/>
              </a:solidFill>
            </a:endParaRPr>
          </a:p>
        </p:txBody>
      </p:sp>
      <p:sp>
        <p:nvSpPr>
          <p:cNvPr id="5" name="CuadroTexto 4"/>
          <p:cNvSpPr txBox="1"/>
          <p:nvPr/>
        </p:nvSpPr>
        <p:spPr>
          <a:xfrm>
            <a:off x="197885" y="1345332"/>
            <a:ext cx="8635441" cy="2462213"/>
          </a:xfrm>
          <a:prstGeom prst="rect">
            <a:avLst/>
          </a:prstGeom>
          <a:noFill/>
        </p:spPr>
        <p:txBody>
          <a:bodyPr wrap="none" rtlCol="0">
            <a:spAutoFit/>
          </a:bodyPr>
          <a:lstStyle/>
          <a:p>
            <a:pPr marL="542925" indent="-542925">
              <a:buAutoNum type="romanUcPeriod"/>
            </a:pPr>
            <a:r>
              <a:rPr lang="es-PE" sz="2200" b="1" dirty="0" smtClean="0"/>
              <a:t>CONSIDERACIONES GENERALES</a:t>
            </a:r>
          </a:p>
          <a:p>
            <a:pPr marL="542925" indent="-542925">
              <a:buAutoNum type="romanUcPeriod"/>
            </a:pPr>
            <a:r>
              <a:rPr lang="es-PE" sz="2200" b="1" dirty="0" smtClean="0"/>
              <a:t>TIPOS DE ALBERGUES</a:t>
            </a:r>
          </a:p>
          <a:p>
            <a:pPr marL="542925" indent="-542925">
              <a:buAutoNum type="romanUcPeriod"/>
            </a:pPr>
            <a:r>
              <a:rPr lang="es-PE" sz="2200" b="1" dirty="0" smtClean="0"/>
              <a:t>PRINCIPIOS QUE GUIAN LA INSTALACIÓN Y GESTIÓN DE ALBERGUES</a:t>
            </a:r>
          </a:p>
          <a:p>
            <a:pPr marL="542925" indent="-542925">
              <a:buAutoNum type="romanUcPeriod"/>
            </a:pPr>
            <a:r>
              <a:rPr lang="es-PE" sz="2200" b="1" dirty="0" smtClean="0"/>
              <a:t>PROPÓSITO DE LOS ALBERGUES</a:t>
            </a:r>
          </a:p>
          <a:p>
            <a:pPr marL="542925" indent="-542925">
              <a:buAutoNum type="romanUcPeriod"/>
            </a:pPr>
            <a:r>
              <a:rPr lang="es-PE" sz="2200" b="1" dirty="0" smtClean="0">
                <a:solidFill>
                  <a:srgbClr val="FF0000"/>
                </a:solidFill>
              </a:rPr>
              <a:t>IDENTIFICACIÓN Y SELECCIÓN DE UN ALBERGUE</a:t>
            </a:r>
          </a:p>
          <a:p>
            <a:pPr marL="542925" indent="-542925">
              <a:buAutoNum type="romanUcPeriod"/>
            </a:pPr>
            <a:r>
              <a:rPr lang="es-PE" sz="2200" b="1" dirty="0" smtClean="0"/>
              <a:t>ORGANIZACIÓN DE UN ALBERGUE TEMPORAL</a:t>
            </a:r>
          </a:p>
          <a:p>
            <a:pPr marL="542925" indent="-542925">
              <a:buAutoNum type="romanUcPeriod"/>
            </a:pPr>
            <a:r>
              <a:rPr lang="es-PE" sz="2200" b="1" dirty="0" smtClean="0"/>
              <a:t>APERTURA </a:t>
            </a:r>
            <a:r>
              <a:rPr lang="es-PE" sz="2200" b="1" dirty="0" smtClean="0"/>
              <a:t>Y CIERRE DE UNA ALBERGUE TEMPORAL</a:t>
            </a:r>
            <a:endParaRPr lang="es-PE" sz="2200" b="1" dirty="0"/>
          </a:p>
        </p:txBody>
      </p:sp>
      <p:pic>
        <p:nvPicPr>
          <p:cNvPr id="6" name="Imagen 5"/>
          <p:cNvPicPr>
            <a:picLocks noChangeAspect="1"/>
          </p:cNvPicPr>
          <p:nvPr/>
        </p:nvPicPr>
        <p:blipFill>
          <a:blip r:embed="rId3"/>
          <a:stretch>
            <a:fillRect/>
          </a:stretch>
        </p:blipFill>
        <p:spPr>
          <a:xfrm>
            <a:off x="6582743" y="4981934"/>
            <a:ext cx="2016224" cy="467854"/>
          </a:xfrm>
          <a:prstGeom prst="rect">
            <a:avLst/>
          </a:prstGeom>
        </p:spPr>
      </p:pic>
    </p:spTree>
    <p:extLst>
      <p:ext uri="{BB962C8B-B14F-4D97-AF65-F5344CB8AC3E}">
        <p14:creationId xmlns:p14="http://schemas.microsoft.com/office/powerpoint/2010/main" val="218100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91" y="1284168"/>
            <a:ext cx="1171359" cy="253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1238169" y="337220"/>
            <a:ext cx="6342762" cy="523220"/>
          </a:xfrm>
          <a:prstGeom prst="rect">
            <a:avLst/>
          </a:prstGeom>
        </p:spPr>
        <p:txBody>
          <a:bodyPr wrap="none">
            <a:spAutoFit/>
          </a:bodyPr>
          <a:lstStyle/>
          <a:p>
            <a:pPr algn="ctr"/>
            <a:r>
              <a:rPr lang="es-PE" sz="2800" b="1" dirty="0" smtClean="0">
                <a:solidFill>
                  <a:srgbClr val="002060"/>
                </a:solidFill>
              </a:rPr>
              <a:t>UBICACIÓN DE UN ALBERGUE TEMPORAL</a:t>
            </a:r>
            <a:endParaRPr lang="es-PE" sz="2800" b="1" dirty="0">
              <a:solidFill>
                <a:srgbClr val="002060"/>
              </a:solidFill>
            </a:endParaRPr>
          </a:p>
        </p:txBody>
      </p:sp>
      <p:sp>
        <p:nvSpPr>
          <p:cNvPr id="4" name="Rectángulo 3"/>
          <p:cNvSpPr/>
          <p:nvPr/>
        </p:nvSpPr>
        <p:spPr>
          <a:xfrm>
            <a:off x="1638106" y="1364120"/>
            <a:ext cx="1797225" cy="1815882"/>
          </a:xfrm>
          <a:prstGeom prst="rect">
            <a:avLst/>
          </a:prstGeom>
        </p:spPr>
        <p:txBody>
          <a:bodyPr wrap="square">
            <a:spAutoFit/>
          </a:bodyPr>
          <a:lstStyle/>
          <a:p>
            <a:pPr algn="just"/>
            <a:r>
              <a:rPr lang="es-PE" sz="1600" dirty="0">
                <a:solidFill>
                  <a:srgbClr val="231F20"/>
                </a:solidFill>
                <a:latin typeface="Arial" panose="020B0604020202020204" pitchFamily="34" charset="0"/>
                <a:cs typeface="Arial" panose="020B0604020202020204" pitchFamily="34" charset="0"/>
              </a:rPr>
              <a:t>Para determinar la ubicación de un albergue temporal, hay que tener presente, entre otros aspectos:</a:t>
            </a:r>
          </a:p>
        </p:txBody>
      </p:sp>
      <p:cxnSp>
        <p:nvCxnSpPr>
          <p:cNvPr id="6" name="Conector recto de flecha 5"/>
          <p:cNvCxnSpPr/>
          <p:nvPr/>
        </p:nvCxnSpPr>
        <p:spPr>
          <a:xfrm flipV="1">
            <a:off x="3485487" y="1284168"/>
            <a:ext cx="726473" cy="735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4409550" y="985292"/>
            <a:ext cx="369084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latin typeface="Arial" panose="020B0604020202020204" pitchFamily="34" charset="0"/>
                <a:cs typeface="Arial" panose="020B0604020202020204" pitchFamily="34" charset="0"/>
              </a:rPr>
              <a:t>Identificación del tipo de peligros a los que está expuesta la comunidad.</a:t>
            </a:r>
          </a:p>
        </p:txBody>
      </p:sp>
      <p:sp>
        <p:nvSpPr>
          <p:cNvPr id="9" name="Rectángulo 8"/>
          <p:cNvSpPr/>
          <p:nvPr/>
        </p:nvSpPr>
        <p:spPr>
          <a:xfrm>
            <a:off x="4409550" y="1816097"/>
            <a:ext cx="369084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latin typeface="Arial" panose="020B0604020202020204" pitchFamily="34" charset="0"/>
                <a:cs typeface="Arial" panose="020B0604020202020204" pitchFamily="34" charset="0"/>
              </a:rPr>
              <a:t>Reconocimiento de las zonas seguras en relación a los peligros existentes.</a:t>
            </a:r>
          </a:p>
        </p:txBody>
      </p:sp>
      <p:sp>
        <p:nvSpPr>
          <p:cNvPr id="10" name="Rectángulo 9"/>
          <p:cNvSpPr/>
          <p:nvPr/>
        </p:nvSpPr>
        <p:spPr>
          <a:xfrm>
            <a:off x="4409550" y="2553141"/>
            <a:ext cx="369084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chemeClr val="tx1"/>
                </a:solidFill>
                <a:latin typeface="Arial" panose="020B0604020202020204" pitchFamily="34" charset="0"/>
                <a:cs typeface="Arial" panose="020B0604020202020204" pitchFamily="34" charset="0"/>
              </a:rPr>
              <a:t>Identificar el terreno en relación a cada uno de los peligros identificados.</a:t>
            </a:r>
          </a:p>
        </p:txBody>
      </p:sp>
      <p:sp>
        <p:nvSpPr>
          <p:cNvPr id="11" name="Rectángulo 10"/>
          <p:cNvSpPr/>
          <p:nvPr/>
        </p:nvSpPr>
        <p:spPr>
          <a:xfrm>
            <a:off x="4409550" y="3361556"/>
            <a:ext cx="3690842"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400" dirty="0">
                <a:solidFill>
                  <a:schemeClr val="tx1"/>
                </a:solidFill>
                <a:latin typeface="Arial" panose="020B0604020202020204" pitchFamily="34" charset="0"/>
                <a:cs typeface="Arial" panose="020B0604020202020204" pitchFamily="34" charset="0"/>
              </a:rPr>
              <a:t>Analizar las pendientes del terreno, se recomienda que éste no tenga más del 6% de inclinación ni menos del 1%, para permitir que el agua circule.</a:t>
            </a:r>
          </a:p>
        </p:txBody>
      </p:sp>
      <p:cxnSp>
        <p:nvCxnSpPr>
          <p:cNvPr id="13" name="Conector recto de flecha 12"/>
          <p:cNvCxnSpPr/>
          <p:nvPr/>
        </p:nvCxnSpPr>
        <p:spPr>
          <a:xfrm flipV="1">
            <a:off x="3468867" y="2065412"/>
            <a:ext cx="815101" cy="246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3485487" y="2553608"/>
            <a:ext cx="726473" cy="287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3507339" y="2841173"/>
            <a:ext cx="651047" cy="1096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16363916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91" y="1284168"/>
            <a:ext cx="1424076" cy="308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699792" y="409228"/>
            <a:ext cx="446449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rgbClr val="231F20"/>
                </a:solidFill>
                <a:latin typeface="Arial" panose="020B0604020202020204" pitchFamily="34" charset="0"/>
                <a:cs typeface="Arial" panose="020B0604020202020204" pitchFamily="34" charset="0"/>
              </a:rPr>
              <a:t>Evaluación de estructuras y servicios disponibles para albergar a damnificados.</a:t>
            </a:r>
          </a:p>
        </p:txBody>
      </p:sp>
      <p:sp>
        <p:nvSpPr>
          <p:cNvPr id="4" name="Rectángulo 3"/>
          <p:cNvSpPr/>
          <p:nvPr/>
        </p:nvSpPr>
        <p:spPr>
          <a:xfrm>
            <a:off x="2692921" y="1914874"/>
            <a:ext cx="446449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rgbClr val="231F20"/>
                </a:solidFill>
                <a:latin typeface="Arial" panose="020B0604020202020204" pitchFamily="34" charset="0"/>
                <a:cs typeface="Arial" panose="020B0604020202020204" pitchFamily="34" charset="0"/>
              </a:rPr>
              <a:t>Establecer la cantidad máxima de albergados y las condiciones mínimas para atenderlos.</a:t>
            </a:r>
            <a:endParaRPr lang="es-PE" sz="1600" dirty="0">
              <a:latin typeface="Arial" panose="020B0604020202020204" pitchFamily="34" charset="0"/>
              <a:cs typeface="Arial" panose="020B0604020202020204" pitchFamily="34" charset="0"/>
            </a:endParaRPr>
          </a:p>
        </p:txBody>
      </p:sp>
      <p:sp>
        <p:nvSpPr>
          <p:cNvPr id="5" name="Rectángulo 4"/>
          <p:cNvSpPr/>
          <p:nvPr/>
        </p:nvSpPr>
        <p:spPr>
          <a:xfrm>
            <a:off x="2699792" y="2652444"/>
            <a:ext cx="4464496" cy="15732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rgbClr val="231F20"/>
                </a:solidFill>
                <a:latin typeface="Arial" panose="020B0604020202020204" pitchFamily="34" charset="0"/>
                <a:cs typeface="Arial" panose="020B0604020202020204" pitchFamily="34" charset="0"/>
              </a:rPr>
              <a:t>De tratarse de un albergue en infraestructura existente, deberá en medida de lo posible, deberá tener acceso a fuentes de abastecimiento de agua, instalaciones sanitarias y ambientes para recolección y eliminación de basura.</a:t>
            </a:r>
          </a:p>
        </p:txBody>
      </p:sp>
      <p:sp>
        <p:nvSpPr>
          <p:cNvPr id="7" name="Rectángulo 6"/>
          <p:cNvSpPr/>
          <p:nvPr/>
        </p:nvSpPr>
        <p:spPr>
          <a:xfrm>
            <a:off x="2692921" y="1154343"/>
            <a:ext cx="4464496"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600" dirty="0">
                <a:solidFill>
                  <a:srgbClr val="231F20"/>
                </a:solidFill>
                <a:latin typeface="Arial" panose="020B0604020202020204" pitchFamily="34" charset="0"/>
                <a:cs typeface="Arial" panose="020B0604020202020204" pitchFamily="34" charset="0"/>
              </a:rPr>
              <a:t>Contar con rutas de evacuación desde zonas ya pre establecidas hacia los albergues.</a:t>
            </a:r>
          </a:p>
        </p:txBody>
      </p:sp>
      <p:cxnSp>
        <p:nvCxnSpPr>
          <p:cNvPr id="9" name="Conector recto de flecha 8"/>
          <p:cNvCxnSpPr/>
          <p:nvPr/>
        </p:nvCxnSpPr>
        <p:spPr>
          <a:xfrm flipV="1">
            <a:off x="1835696" y="841276"/>
            <a:ext cx="720080"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1835696" y="1561356"/>
            <a:ext cx="792088"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V="1">
            <a:off x="1835696" y="2353444"/>
            <a:ext cx="720080" cy="14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1835696" y="2652445"/>
            <a:ext cx="720080" cy="493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Imagen 11"/>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25658980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129308"/>
            <a:ext cx="4572000" cy="2554545"/>
          </a:xfrm>
          <a:prstGeom prst="rect">
            <a:avLst/>
          </a:prstGeom>
        </p:spPr>
        <p:txBody>
          <a:bodyPr>
            <a:spAutoFit/>
          </a:bodyPr>
          <a:lstStyle/>
          <a:p>
            <a:pPr algn="ctr"/>
            <a:r>
              <a:rPr lang="es-PE" sz="4000" b="1" dirty="0" smtClean="0">
                <a:solidFill>
                  <a:srgbClr val="002060"/>
                </a:solidFill>
              </a:rPr>
              <a:t>CONDICIONES BÁSICAS </a:t>
            </a:r>
          </a:p>
          <a:p>
            <a:pPr algn="ctr"/>
            <a:r>
              <a:rPr lang="es-PE" sz="4000" b="1" dirty="0" smtClean="0">
                <a:solidFill>
                  <a:srgbClr val="002060"/>
                </a:solidFill>
              </a:rPr>
              <a:t>DE UN ALBERGUE TEMPORAL</a:t>
            </a:r>
            <a:endParaRPr lang="es-PE" sz="4000" b="1" dirty="0">
              <a:solidFill>
                <a:srgbClr val="002060"/>
              </a:solidFill>
            </a:endParaRPr>
          </a:p>
        </p:txBody>
      </p:sp>
      <p:pic>
        <p:nvPicPr>
          <p:cNvPr id="3" name="Imagen 2"/>
          <p:cNvPicPr>
            <a:picLocks noChangeAspect="1"/>
          </p:cNvPicPr>
          <p:nvPr/>
        </p:nvPicPr>
        <p:blipFill>
          <a:blip r:embed="rId2"/>
          <a:stretch>
            <a:fillRect/>
          </a:stretch>
        </p:blipFill>
        <p:spPr>
          <a:xfrm>
            <a:off x="395536" y="4943217"/>
            <a:ext cx="2183076" cy="506571"/>
          </a:xfrm>
          <a:prstGeom prst="rect">
            <a:avLst/>
          </a:prstGeom>
        </p:spPr>
      </p:pic>
      <p:pic>
        <p:nvPicPr>
          <p:cNvPr id="4" name="Imagen 3"/>
          <p:cNvPicPr>
            <a:picLocks noChangeAspect="1"/>
          </p:cNvPicPr>
          <p:nvPr/>
        </p:nvPicPr>
        <p:blipFill rotWithShape="1">
          <a:blip r:embed="rId3"/>
          <a:srcRect l="31183" t="24406" r="33397" b="14563"/>
          <a:stretch/>
        </p:blipFill>
        <p:spPr>
          <a:xfrm>
            <a:off x="5049097" y="841276"/>
            <a:ext cx="3521990" cy="3411928"/>
          </a:xfrm>
          <a:prstGeom prst="rect">
            <a:avLst/>
          </a:prstGeom>
        </p:spPr>
      </p:pic>
    </p:spTree>
    <p:extLst>
      <p:ext uri="{BB962C8B-B14F-4D97-AF65-F5344CB8AC3E}">
        <p14:creationId xmlns:p14="http://schemas.microsoft.com/office/powerpoint/2010/main" val="4116685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pic>
        <p:nvPicPr>
          <p:cNvPr id="4" name="Imagen 3"/>
          <p:cNvPicPr>
            <a:picLocks noChangeAspect="1"/>
          </p:cNvPicPr>
          <p:nvPr/>
        </p:nvPicPr>
        <p:blipFill rotWithShape="1">
          <a:blip r:embed="rId3"/>
          <a:srcRect l="12921" t="15547" r="12919" b="15547"/>
          <a:stretch/>
        </p:blipFill>
        <p:spPr>
          <a:xfrm>
            <a:off x="251520" y="212413"/>
            <a:ext cx="8665648" cy="4752528"/>
          </a:xfrm>
          <a:prstGeom prst="rect">
            <a:avLst/>
          </a:prstGeom>
        </p:spPr>
      </p:pic>
    </p:spTree>
    <p:extLst>
      <p:ext uri="{BB962C8B-B14F-4D97-AF65-F5344CB8AC3E}">
        <p14:creationId xmlns:p14="http://schemas.microsoft.com/office/powerpoint/2010/main" val="3874660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75856" y="318696"/>
            <a:ext cx="2702663" cy="707886"/>
          </a:xfrm>
          <a:prstGeom prst="rect">
            <a:avLst/>
          </a:prstGeom>
        </p:spPr>
        <p:txBody>
          <a:bodyPr wrap="none">
            <a:spAutoFit/>
          </a:bodyPr>
          <a:lstStyle/>
          <a:p>
            <a:r>
              <a:rPr lang="es-PE" sz="4000" b="1" dirty="0" smtClean="0">
                <a:solidFill>
                  <a:srgbClr val="002060"/>
                </a:solidFill>
              </a:rPr>
              <a:t>SEGURIDAD</a:t>
            </a:r>
            <a:endParaRPr lang="es-PE" sz="4000" b="1" dirty="0">
              <a:solidFill>
                <a:srgbClr val="002060"/>
              </a:solidFill>
            </a:endParaRPr>
          </a:p>
        </p:txBody>
      </p:sp>
      <p:sp>
        <p:nvSpPr>
          <p:cNvPr id="3" name="Rectángulo 2"/>
          <p:cNvSpPr/>
          <p:nvPr/>
        </p:nvSpPr>
        <p:spPr>
          <a:xfrm>
            <a:off x="179512" y="1012155"/>
            <a:ext cx="5328592" cy="3785652"/>
          </a:xfrm>
          <a:prstGeom prst="rect">
            <a:avLst/>
          </a:prstGeom>
        </p:spPr>
        <p:txBody>
          <a:bodyPr wrap="square">
            <a:spAutoFit/>
          </a:bodyPr>
          <a:lstStyle/>
          <a:p>
            <a:pPr marL="285750" indent="-285750" algn="just">
              <a:buFont typeface="Arial" panose="020B0604020202020204" pitchFamily="34" charset="0"/>
              <a:buChar char="•"/>
            </a:pPr>
            <a:r>
              <a:rPr lang="es-PE" sz="2000" dirty="0">
                <a:solidFill>
                  <a:srgbClr val="231F20"/>
                </a:solidFill>
                <a:latin typeface="Arial" panose="020B0604020202020204" pitchFamily="34" charset="0"/>
                <a:cs typeface="Arial" panose="020B0604020202020204" pitchFamily="34" charset="0"/>
              </a:rPr>
              <a:t>No debe estar expuesto al contagio de enfermedades </a:t>
            </a:r>
            <a:r>
              <a:rPr lang="es-PE" sz="2000" dirty="0">
                <a:latin typeface="Arial" panose="020B0604020202020204" pitchFamily="34" charset="0"/>
                <a:cs typeface="Arial" panose="020B0604020202020204" pitchFamily="34" charset="0"/>
              </a:rPr>
              <a:t>peligros de origen natural o inducidos por acción humana</a:t>
            </a:r>
            <a:r>
              <a:rPr lang="es-PE" sz="2000" dirty="0" smtClean="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es-PE"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PE" sz="2000" dirty="0" smtClean="0">
                <a:latin typeface="Arial" panose="020B0604020202020204" pitchFamily="34" charset="0"/>
                <a:cs typeface="Arial" panose="020B0604020202020204" pitchFamily="34" charset="0"/>
              </a:rPr>
              <a:t>En </a:t>
            </a:r>
            <a:r>
              <a:rPr lang="es-PE" sz="2000" dirty="0">
                <a:latin typeface="Arial" panose="020B0604020202020204" pitchFamily="34" charset="0"/>
                <a:cs typeface="Arial" panose="020B0604020202020204" pitchFamily="34" charset="0"/>
              </a:rPr>
              <a:t>lo posible, su ubicación debe estar cercana a otros servicios de emergencia</a:t>
            </a:r>
            <a:r>
              <a:rPr lang="es-PE" sz="2000" dirty="0" smtClean="0">
                <a:latin typeface="Arial" panose="020B0604020202020204" pitchFamily="34" charset="0"/>
                <a:cs typeface="Arial" panose="020B0604020202020204" pitchFamily="34" charset="0"/>
              </a:rPr>
              <a:t>.</a:t>
            </a:r>
          </a:p>
          <a:p>
            <a:pPr algn="just"/>
            <a:endParaRPr lang="es-PE"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PE" sz="2000" dirty="0">
                <a:latin typeface="Arial" panose="020B0604020202020204" pitchFamily="34" charset="0"/>
                <a:cs typeface="Arial" panose="020B0604020202020204" pitchFamily="34" charset="0"/>
              </a:rPr>
              <a:t>Debe contar con accesos para personas con discapacidad y tener suficiente iluminación para minimizar los riesgos que acechan a mujeres, niños, niñas y adolescentes.</a:t>
            </a:r>
            <a:endParaRPr lang="es-PE" sz="2000" dirty="0">
              <a:solidFill>
                <a:srgbClr val="231F2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5724128" y="1324121"/>
            <a:ext cx="3046560" cy="3161719"/>
          </a:xfrm>
          <a:prstGeom prst="rect">
            <a:avLst/>
          </a:prstGeom>
        </p:spPr>
      </p:pic>
    </p:spTree>
    <p:extLst>
      <p:ext uri="{BB962C8B-B14F-4D97-AF65-F5344CB8AC3E}">
        <p14:creationId xmlns:p14="http://schemas.microsoft.com/office/powerpoint/2010/main" val="893608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sp>
        <p:nvSpPr>
          <p:cNvPr id="3" name="Rectángulo 2"/>
          <p:cNvSpPr/>
          <p:nvPr/>
        </p:nvSpPr>
        <p:spPr>
          <a:xfrm>
            <a:off x="3563888" y="197222"/>
            <a:ext cx="2060179" cy="861774"/>
          </a:xfrm>
          <a:prstGeom prst="rect">
            <a:avLst/>
          </a:prstGeom>
        </p:spPr>
        <p:txBody>
          <a:bodyPr wrap="none">
            <a:spAutoFit/>
          </a:bodyPr>
          <a:lstStyle/>
          <a:p>
            <a:r>
              <a:rPr lang="es-PE" sz="5000" b="1" dirty="0" smtClean="0">
                <a:solidFill>
                  <a:srgbClr val="002060"/>
                </a:solidFill>
                <a:effectLst>
                  <a:outerShdw blurRad="38100" dist="38100" dir="2700000" algn="tl">
                    <a:srgbClr val="000000">
                      <a:alpha val="43137"/>
                    </a:srgbClr>
                  </a:outerShdw>
                </a:effectLst>
              </a:rPr>
              <a:t> CLIMA</a:t>
            </a:r>
            <a:endParaRPr lang="es-PE" sz="5000" b="1" dirty="0">
              <a:solidFill>
                <a:srgbClr val="002060"/>
              </a:solidFill>
              <a:effectLst>
                <a:outerShdw blurRad="38100" dist="38100" dir="2700000" algn="tl">
                  <a:srgbClr val="000000">
                    <a:alpha val="43137"/>
                  </a:srgbClr>
                </a:outerShdw>
              </a:effectLst>
            </a:endParaRPr>
          </a:p>
        </p:txBody>
      </p:sp>
      <p:sp>
        <p:nvSpPr>
          <p:cNvPr id="4" name="Rectángulo 3"/>
          <p:cNvSpPr/>
          <p:nvPr/>
        </p:nvSpPr>
        <p:spPr>
          <a:xfrm>
            <a:off x="637561" y="1058996"/>
            <a:ext cx="8164284" cy="1569660"/>
          </a:xfrm>
          <a:prstGeom prst="rect">
            <a:avLst/>
          </a:prstGeom>
        </p:spPr>
        <p:txBody>
          <a:bodyPr wrap="square">
            <a:spAutoFit/>
          </a:bodyPr>
          <a:lstStyle/>
          <a:p>
            <a:pPr algn="just"/>
            <a:r>
              <a:rPr lang="es-PE" sz="2400" dirty="0">
                <a:solidFill>
                  <a:srgbClr val="231F20"/>
                </a:solidFill>
                <a:latin typeface="Arial" panose="020B0604020202020204" pitchFamily="34" charset="0"/>
                <a:cs typeface="Arial" panose="020B0604020202020204" pitchFamily="34" charset="0"/>
              </a:rPr>
              <a:t>Sus instalaciones o materiales de construcción, deben adecuarse para proteger del frío, el </a:t>
            </a:r>
            <a:r>
              <a:rPr lang="es-PE" sz="2400" dirty="0" smtClean="0">
                <a:solidFill>
                  <a:srgbClr val="231F20"/>
                </a:solidFill>
                <a:latin typeface="Arial" panose="020B0604020202020204" pitchFamily="34" charset="0"/>
                <a:cs typeface="Arial" panose="020B0604020202020204" pitchFamily="34" charset="0"/>
              </a:rPr>
              <a:t>calor</a:t>
            </a:r>
            <a:r>
              <a:rPr lang="es-PE" sz="2400" dirty="0">
                <a:solidFill>
                  <a:srgbClr val="231F20"/>
                </a:solidFill>
                <a:latin typeface="Arial" panose="020B0604020202020204" pitchFamily="34" charset="0"/>
                <a:cs typeface="Arial" panose="020B0604020202020204" pitchFamily="34" charset="0"/>
              </a:rPr>
              <a:t>, el viento y la lluvia, garantizando una temperatura adecuada y ventilación </a:t>
            </a:r>
            <a:r>
              <a:rPr lang="es-PE" sz="2400" dirty="0" smtClean="0">
                <a:solidFill>
                  <a:srgbClr val="231F20"/>
                </a:solidFill>
                <a:latin typeface="Arial" panose="020B0604020202020204" pitchFamily="34" charset="0"/>
                <a:cs typeface="Arial" panose="020B0604020202020204" pitchFamily="34" charset="0"/>
              </a:rPr>
              <a:t>óptima.</a:t>
            </a:r>
            <a:endParaRPr lang="es-PE" sz="2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611560" y="2773361"/>
            <a:ext cx="2054356" cy="2093980"/>
          </a:xfrm>
          <a:prstGeom prst="rect">
            <a:avLst/>
          </a:prstGeom>
        </p:spPr>
      </p:pic>
      <p:pic>
        <p:nvPicPr>
          <p:cNvPr id="6" name="Imagen 5"/>
          <p:cNvPicPr>
            <a:picLocks noChangeAspect="1"/>
          </p:cNvPicPr>
          <p:nvPr/>
        </p:nvPicPr>
        <p:blipFill>
          <a:blip r:embed="rId4"/>
          <a:stretch>
            <a:fillRect/>
          </a:stretch>
        </p:blipFill>
        <p:spPr>
          <a:xfrm>
            <a:off x="3203848" y="2782952"/>
            <a:ext cx="2830822" cy="1722182"/>
          </a:xfrm>
          <a:prstGeom prst="rect">
            <a:avLst/>
          </a:prstGeom>
        </p:spPr>
      </p:pic>
      <p:pic>
        <p:nvPicPr>
          <p:cNvPr id="7" name="Imagen 6"/>
          <p:cNvPicPr>
            <a:picLocks noChangeAspect="1"/>
          </p:cNvPicPr>
          <p:nvPr/>
        </p:nvPicPr>
        <p:blipFill>
          <a:blip r:embed="rId5"/>
          <a:stretch>
            <a:fillRect/>
          </a:stretch>
        </p:blipFill>
        <p:spPr>
          <a:xfrm>
            <a:off x="6876256" y="2377514"/>
            <a:ext cx="1008112" cy="2225831"/>
          </a:xfrm>
          <a:prstGeom prst="rect">
            <a:avLst/>
          </a:prstGeom>
        </p:spPr>
      </p:pic>
    </p:spTree>
    <p:extLst>
      <p:ext uri="{BB962C8B-B14F-4D97-AF65-F5344CB8AC3E}">
        <p14:creationId xmlns:p14="http://schemas.microsoft.com/office/powerpoint/2010/main" val="7264759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08996" y="121196"/>
            <a:ext cx="6416628" cy="830997"/>
          </a:xfrm>
          <a:prstGeom prst="rect">
            <a:avLst/>
          </a:prstGeom>
        </p:spPr>
        <p:txBody>
          <a:bodyPr wrap="none">
            <a:spAutoFit/>
          </a:bodyPr>
          <a:lstStyle/>
          <a:p>
            <a:r>
              <a:rPr lang="es-PE" sz="4800" b="1" dirty="0" smtClean="0">
                <a:solidFill>
                  <a:srgbClr val="002060"/>
                </a:solidFill>
                <a:effectLst>
                  <a:outerShdw blurRad="38100" dist="38100" dir="2700000" algn="tl">
                    <a:srgbClr val="000000">
                      <a:alpha val="43137"/>
                    </a:srgbClr>
                  </a:outerShdw>
                </a:effectLst>
              </a:rPr>
              <a:t>FACILIDADES DE ACCESO</a:t>
            </a:r>
            <a:endParaRPr lang="es-PE" sz="4800" b="1" dirty="0">
              <a:solidFill>
                <a:srgbClr val="002060"/>
              </a:solidFill>
              <a:effectLst>
                <a:outerShdw blurRad="38100" dist="38100" dir="2700000" algn="tl">
                  <a:srgbClr val="000000">
                    <a:alpha val="43137"/>
                  </a:srgbClr>
                </a:outerShdw>
              </a:effectLst>
            </a:endParaRPr>
          </a:p>
        </p:txBody>
      </p:sp>
      <p:sp>
        <p:nvSpPr>
          <p:cNvPr id="3" name="Rectángulo 2"/>
          <p:cNvSpPr/>
          <p:nvPr/>
        </p:nvSpPr>
        <p:spPr>
          <a:xfrm>
            <a:off x="395537" y="845970"/>
            <a:ext cx="4608512" cy="4154984"/>
          </a:xfrm>
          <a:prstGeom prst="rect">
            <a:avLst/>
          </a:prstGeom>
        </p:spPr>
        <p:txBody>
          <a:bodyPr wrap="square">
            <a:spAutoFit/>
          </a:bodyPr>
          <a:lstStyle/>
          <a:p>
            <a:pPr algn="just"/>
            <a:r>
              <a:rPr lang="es-PE" sz="2200" dirty="0">
                <a:solidFill>
                  <a:srgbClr val="231F20"/>
                </a:solidFill>
                <a:cs typeface="Arial" panose="020B0604020202020204" pitchFamily="34" charset="0"/>
              </a:rPr>
              <a:t>Se debe considerar la facilidad de acceso a vías de comunicación, centros de trabajo, centros </a:t>
            </a:r>
            <a:r>
              <a:rPr lang="es-PE" sz="2200" dirty="0" smtClean="0">
                <a:solidFill>
                  <a:srgbClr val="231F20"/>
                </a:solidFill>
                <a:cs typeface="Arial" panose="020B0604020202020204" pitchFamily="34" charset="0"/>
              </a:rPr>
              <a:t>de </a:t>
            </a:r>
            <a:r>
              <a:rPr lang="es-PE" sz="2200" dirty="0">
                <a:solidFill>
                  <a:srgbClr val="231F20"/>
                </a:solidFill>
                <a:cs typeface="Arial" panose="020B0604020202020204" pitchFamily="34" charset="0"/>
              </a:rPr>
              <a:t>abastecimientos, capacidad de los damnificados para desplazarse a sus viviendas </a:t>
            </a:r>
            <a:r>
              <a:rPr lang="es-PE" sz="2200" dirty="0" smtClean="0">
                <a:solidFill>
                  <a:srgbClr val="231F20"/>
                </a:solidFill>
                <a:cs typeface="Arial" panose="020B0604020202020204" pitchFamily="34" charset="0"/>
              </a:rPr>
              <a:t>afectadas para </a:t>
            </a:r>
            <a:r>
              <a:rPr lang="es-PE" sz="2200" dirty="0">
                <a:solidFill>
                  <a:srgbClr val="231F20"/>
                </a:solidFill>
                <a:cs typeface="Arial" panose="020B0604020202020204" pitchFamily="34" charset="0"/>
              </a:rPr>
              <a:t>realizar labores de acondicionamiento con el fin de reiniciar su vida diaria. </a:t>
            </a:r>
            <a:endParaRPr lang="es-PE" sz="2200" dirty="0" smtClean="0">
              <a:solidFill>
                <a:srgbClr val="231F20"/>
              </a:solidFill>
              <a:cs typeface="Arial" panose="020B0604020202020204" pitchFamily="34" charset="0"/>
            </a:endParaRPr>
          </a:p>
          <a:p>
            <a:pPr algn="just"/>
            <a:r>
              <a:rPr lang="es-PE" sz="2200" dirty="0" smtClean="0">
                <a:solidFill>
                  <a:srgbClr val="231F20"/>
                </a:solidFill>
                <a:cs typeface="Arial" panose="020B0604020202020204" pitchFamily="34" charset="0"/>
              </a:rPr>
              <a:t>Es </a:t>
            </a:r>
            <a:r>
              <a:rPr lang="es-PE" sz="2200" dirty="0" smtClean="0">
                <a:solidFill>
                  <a:srgbClr val="231F20"/>
                </a:solidFill>
                <a:cs typeface="Arial" panose="020B0604020202020204" pitchFamily="34" charset="0"/>
              </a:rPr>
              <a:t>importante también </a:t>
            </a:r>
            <a:r>
              <a:rPr lang="es-PE" sz="2200" dirty="0">
                <a:solidFill>
                  <a:srgbClr val="231F20"/>
                </a:solidFill>
                <a:cs typeface="Arial" panose="020B0604020202020204" pitchFamily="34" charset="0"/>
              </a:rPr>
              <a:t>considerar que estén próximos a rutas de evacuación, considerando la situación </a:t>
            </a:r>
            <a:r>
              <a:rPr lang="es-PE" sz="2200" dirty="0" smtClean="0">
                <a:solidFill>
                  <a:srgbClr val="231F20"/>
                </a:solidFill>
                <a:cs typeface="Arial" panose="020B0604020202020204" pitchFamily="34" charset="0"/>
              </a:rPr>
              <a:t>de emergencia </a:t>
            </a:r>
            <a:r>
              <a:rPr lang="es-PE" sz="2200" dirty="0">
                <a:solidFill>
                  <a:srgbClr val="231F20"/>
                </a:solidFill>
                <a:cs typeface="Arial" panose="020B0604020202020204" pitchFamily="34" charset="0"/>
              </a:rPr>
              <a:t>o desastre ocurrida. </a:t>
            </a:r>
            <a:endParaRPr lang="es-PE" sz="2200" dirty="0">
              <a:cs typeface="Arial" panose="020B0604020202020204" pitchFamily="34" charset="0"/>
            </a:endParaRPr>
          </a:p>
        </p:txBody>
      </p:sp>
      <p:pic>
        <p:nvPicPr>
          <p:cNvPr id="4" name="Imagen 3"/>
          <p:cNvPicPr>
            <a:picLocks noChangeAspect="1"/>
          </p:cNvPicPr>
          <p:nvPr/>
        </p:nvPicPr>
        <p:blipFill>
          <a:blip r:embed="rId2"/>
          <a:stretch>
            <a:fillRect/>
          </a:stretch>
        </p:blipFill>
        <p:spPr>
          <a:xfrm>
            <a:off x="395536" y="4943217"/>
            <a:ext cx="2183076" cy="506571"/>
          </a:xfrm>
          <a:prstGeom prst="rect">
            <a:avLst/>
          </a:prstGeom>
        </p:spPr>
      </p:pic>
      <p:pic>
        <p:nvPicPr>
          <p:cNvPr id="5" name="Imagen 4"/>
          <p:cNvPicPr>
            <a:picLocks noChangeAspect="1"/>
          </p:cNvPicPr>
          <p:nvPr/>
        </p:nvPicPr>
        <p:blipFill>
          <a:blip r:embed="rId3"/>
          <a:stretch>
            <a:fillRect/>
          </a:stretch>
        </p:blipFill>
        <p:spPr>
          <a:xfrm>
            <a:off x="5292080" y="1328917"/>
            <a:ext cx="3297453" cy="3295313"/>
          </a:xfrm>
          <a:prstGeom prst="rect">
            <a:avLst/>
          </a:prstGeom>
        </p:spPr>
      </p:pic>
    </p:spTree>
    <p:extLst>
      <p:ext uri="{BB962C8B-B14F-4D97-AF65-F5344CB8AC3E}">
        <p14:creationId xmlns:p14="http://schemas.microsoft.com/office/powerpoint/2010/main" val="26333264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55776" y="265212"/>
            <a:ext cx="4728923" cy="769441"/>
          </a:xfrm>
          <a:prstGeom prst="rect">
            <a:avLst/>
          </a:prstGeom>
        </p:spPr>
        <p:txBody>
          <a:bodyPr wrap="none">
            <a:spAutoFit/>
          </a:bodyPr>
          <a:lstStyle/>
          <a:p>
            <a:r>
              <a:rPr lang="es-PE" sz="4400" b="1" dirty="0" smtClean="0">
                <a:solidFill>
                  <a:srgbClr val="002060"/>
                </a:solidFill>
                <a:effectLst>
                  <a:outerShdw blurRad="38100" dist="38100" dir="2700000" algn="tl">
                    <a:srgbClr val="000000">
                      <a:alpha val="43137"/>
                    </a:srgbClr>
                  </a:outerShdw>
                </a:effectLst>
              </a:rPr>
              <a:t>INFRAESTRUCTURA</a:t>
            </a:r>
            <a:endParaRPr lang="es-PE" sz="4400" b="1" dirty="0">
              <a:solidFill>
                <a:srgbClr val="002060"/>
              </a:solidFill>
              <a:effectLst>
                <a:outerShdw blurRad="38100" dist="38100" dir="2700000" algn="tl">
                  <a:srgbClr val="000000">
                    <a:alpha val="43137"/>
                  </a:srgbClr>
                </a:outerShdw>
              </a:effectLst>
            </a:endParaRPr>
          </a:p>
        </p:txBody>
      </p:sp>
      <p:sp>
        <p:nvSpPr>
          <p:cNvPr id="3" name="Rectángulo 2"/>
          <p:cNvSpPr/>
          <p:nvPr/>
        </p:nvSpPr>
        <p:spPr>
          <a:xfrm>
            <a:off x="395536" y="1057300"/>
            <a:ext cx="3888431" cy="3816429"/>
          </a:xfrm>
          <a:prstGeom prst="rect">
            <a:avLst/>
          </a:prstGeom>
        </p:spPr>
        <p:txBody>
          <a:bodyPr wrap="square">
            <a:spAutoFit/>
          </a:bodyPr>
          <a:lstStyle/>
          <a:p>
            <a:pPr algn="just"/>
            <a:r>
              <a:rPr lang="es-PE" sz="2200" dirty="0">
                <a:solidFill>
                  <a:srgbClr val="231F20"/>
                </a:solidFill>
                <a:cs typeface="Arial" panose="020B0604020202020204" pitchFamily="34" charset="0"/>
              </a:rPr>
              <a:t>Se requiere tomar en cuenta dos aspectos: estructural y no estructural, que permitan, por ejemplo conocer el estado de las cañerías, de los desagües, del sistema de eliminación de aguas servidas, número de damnificados que pueden ser albergados, iluminación y ventilación de acuerdo al clima de la zona en emergencia.</a:t>
            </a:r>
          </a:p>
        </p:txBody>
      </p:sp>
      <p:pic>
        <p:nvPicPr>
          <p:cNvPr id="4" name="Imagen 3"/>
          <p:cNvPicPr>
            <a:picLocks noChangeAspect="1"/>
          </p:cNvPicPr>
          <p:nvPr/>
        </p:nvPicPr>
        <p:blipFill>
          <a:blip r:embed="rId2"/>
          <a:stretch>
            <a:fillRect/>
          </a:stretch>
        </p:blipFill>
        <p:spPr>
          <a:xfrm>
            <a:off x="395536" y="4943217"/>
            <a:ext cx="2183076" cy="506571"/>
          </a:xfrm>
          <a:prstGeom prst="rect">
            <a:avLst/>
          </a:prstGeom>
        </p:spPr>
      </p:pic>
      <p:pic>
        <p:nvPicPr>
          <p:cNvPr id="5" name="Imagen 4"/>
          <p:cNvPicPr>
            <a:picLocks noChangeAspect="1"/>
          </p:cNvPicPr>
          <p:nvPr/>
        </p:nvPicPr>
        <p:blipFill>
          <a:blip r:embed="rId3"/>
          <a:stretch>
            <a:fillRect/>
          </a:stretch>
        </p:blipFill>
        <p:spPr>
          <a:xfrm>
            <a:off x="4427984" y="1059058"/>
            <a:ext cx="4352362" cy="3382618"/>
          </a:xfrm>
          <a:prstGeom prst="rect">
            <a:avLst/>
          </a:prstGeom>
        </p:spPr>
      </p:pic>
    </p:spTree>
    <p:extLst>
      <p:ext uri="{BB962C8B-B14F-4D97-AF65-F5344CB8AC3E}">
        <p14:creationId xmlns:p14="http://schemas.microsoft.com/office/powerpoint/2010/main" val="13874477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25297" y="158749"/>
            <a:ext cx="6109429" cy="830997"/>
          </a:xfrm>
          <a:prstGeom prst="rect">
            <a:avLst/>
          </a:prstGeom>
        </p:spPr>
        <p:txBody>
          <a:bodyPr wrap="none">
            <a:spAutoFit/>
          </a:bodyPr>
          <a:lstStyle/>
          <a:p>
            <a:r>
              <a:rPr lang="es-PE" sz="4800" b="1" dirty="0" smtClean="0">
                <a:solidFill>
                  <a:srgbClr val="002060"/>
                </a:solidFill>
                <a:effectLst>
                  <a:outerShdw blurRad="38100" dist="38100" dir="2700000" algn="tl">
                    <a:srgbClr val="000000">
                      <a:alpha val="43137"/>
                    </a:srgbClr>
                  </a:outerShdw>
                </a:effectLst>
              </a:rPr>
              <a:t>SUPERFICIE ADECUADA</a:t>
            </a:r>
            <a:endParaRPr lang="es-PE" sz="4800" b="1" dirty="0">
              <a:solidFill>
                <a:srgbClr val="002060"/>
              </a:solidFill>
              <a:effectLst>
                <a:outerShdw blurRad="38100" dist="38100" dir="2700000" algn="tl">
                  <a:srgbClr val="000000">
                    <a:alpha val="43137"/>
                  </a:srgbClr>
                </a:outerShdw>
              </a:effectLst>
            </a:endParaRPr>
          </a:p>
        </p:txBody>
      </p:sp>
      <p:sp>
        <p:nvSpPr>
          <p:cNvPr id="3" name="Rectángulo 2"/>
          <p:cNvSpPr/>
          <p:nvPr/>
        </p:nvSpPr>
        <p:spPr>
          <a:xfrm>
            <a:off x="395536" y="977752"/>
            <a:ext cx="8568952" cy="3477875"/>
          </a:xfrm>
          <a:prstGeom prst="rect">
            <a:avLst/>
          </a:prstGeom>
        </p:spPr>
        <p:txBody>
          <a:bodyPr wrap="square">
            <a:spAutoFit/>
          </a:bodyPr>
          <a:lstStyle/>
          <a:p>
            <a:r>
              <a:rPr lang="es-PE" sz="2000" dirty="0">
                <a:cs typeface="Arial" panose="020B0604020202020204" pitchFamily="34" charset="0"/>
              </a:rPr>
              <a:t>En el marco de las Normas Mínimas de ESFERA, a cada damnificado le corresponde</a:t>
            </a:r>
            <a:r>
              <a:rPr lang="es-PE" sz="2000" dirty="0" smtClean="0">
                <a:cs typeface="Arial" panose="020B0604020202020204" pitchFamily="34" charset="0"/>
              </a:rPr>
              <a:t>:</a:t>
            </a:r>
          </a:p>
          <a:p>
            <a:endParaRPr lang="es-PE" sz="2000" dirty="0">
              <a:cs typeface="Arial" panose="020B0604020202020204" pitchFamily="34" charset="0"/>
            </a:endParaRPr>
          </a:p>
          <a:p>
            <a:pPr marL="342900" indent="-342900" algn="just">
              <a:buFont typeface="Arial" panose="020B0604020202020204" pitchFamily="34" charset="0"/>
              <a:buChar char="•"/>
            </a:pPr>
            <a:r>
              <a:rPr lang="es-PE" sz="2000" dirty="0" smtClean="0">
                <a:cs typeface="Arial" panose="020B0604020202020204" pitchFamily="34" charset="0"/>
              </a:rPr>
              <a:t>Una </a:t>
            </a:r>
            <a:r>
              <a:rPr lang="es-PE" sz="2000" dirty="0">
                <a:cs typeface="Arial" panose="020B0604020202020204" pitchFamily="34" charset="0"/>
              </a:rPr>
              <a:t>superficie cubierta mínima de 3.5 m2, sin incluir áreas </a:t>
            </a:r>
            <a:r>
              <a:rPr lang="es-PE" sz="2000" dirty="0" smtClean="0">
                <a:cs typeface="Arial" panose="020B0604020202020204" pitchFamily="34" charset="0"/>
              </a:rPr>
              <a:t> recreativas, cocina</a:t>
            </a:r>
            <a:r>
              <a:rPr lang="es-PE" sz="2000" dirty="0">
                <a:cs typeface="Arial" panose="020B0604020202020204" pitchFamily="34" charset="0"/>
              </a:rPr>
              <a:t>, </a:t>
            </a:r>
            <a:r>
              <a:rPr lang="es-PE" sz="2000" dirty="0" smtClean="0">
                <a:cs typeface="Arial" panose="020B0604020202020204" pitchFamily="34" charset="0"/>
              </a:rPr>
              <a:t>baños, comedor</a:t>
            </a:r>
            <a:r>
              <a:rPr lang="es-PE" sz="2000" dirty="0">
                <a:cs typeface="Arial" panose="020B0604020202020204" pitchFamily="34" charset="0"/>
              </a:rPr>
              <a:t>, almacén, etc. </a:t>
            </a:r>
          </a:p>
          <a:p>
            <a:pPr marL="342900" indent="-342900" algn="just">
              <a:buFont typeface="Arial" panose="020B0604020202020204" pitchFamily="34" charset="0"/>
              <a:buChar char="•"/>
            </a:pPr>
            <a:r>
              <a:rPr lang="es-PE" sz="2000" dirty="0" smtClean="0">
                <a:cs typeface="Arial" panose="020B0604020202020204" pitchFamily="34" charset="0"/>
              </a:rPr>
              <a:t>Un </a:t>
            </a:r>
            <a:r>
              <a:rPr lang="es-PE" sz="2000" dirty="0">
                <a:cs typeface="Arial" panose="020B0604020202020204" pitchFamily="34" charset="0"/>
              </a:rPr>
              <a:t>volumen de aire de 10 m3 por persona.</a:t>
            </a:r>
          </a:p>
          <a:p>
            <a:pPr marL="342900" indent="-342900" algn="just">
              <a:buFont typeface="Arial" panose="020B0604020202020204" pitchFamily="34" charset="0"/>
              <a:buChar char="•"/>
            </a:pPr>
            <a:r>
              <a:rPr lang="es-PE" sz="2000" dirty="0" smtClean="0">
                <a:cs typeface="Arial" panose="020B0604020202020204" pitchFamily="34" charset="0"/>
              </a:rPr>
              <a:t>Contar </a:t>
            </a:r>
            <a:r>
              <a:rPr lang="es-PE" sz="2000" dirty="0">
                <a:cs typeface="Arial" panose="020B0604020202020204" pitchFamily="34" charset="0"/>
              </a:rPr>
              <a:t>con un total de espacio abierto de 45 m2.</a:t>
            </a:r>
          </a:p>
          <a:p>
            <a:pPr marL="342900" indent="-342900" algn="just">
              <a:buFont typeface="Arial" panose="020B0604020202020204" pitchFamily="34" charset="0"/>
              <a:buChar char="•"/>
            </a:pPr>
            <a:r>
              <a:rPr lang="es-PE" sz="2000" dirty="0" smtClean="0">
                <a:cs typeface="Arial" panose="020B0604020202020204" pitchFamily="34" charset="0"/>
              </a:rPr>
              <a:t>Tener </a:t>
            </a:r>
            <a:r>
              <a:rPr lang="es-PE" sz="2000" dirty="0">
                <a:cs typeface="Arial" panose="020B0604020202020204" pitchFamily="34" charset="0"/>
              </a:rPr>
              <a:t>presente que la distancia mínima entre las camas debe ser de 75 cm.</a:t>
            </a:r>
          </a:p>
          <a:p>
            <a:pPr marL="342900" indent="-342900" algn="just">
              <a:buFont typeface="Arial" panose="020B0604020202020204" pitchFamily="34" charset="0"/>
              <a:buChar char="•"/>
            </a:pPr>
            <a:r>
              <a:rPr lang="es-PE" sz="2000" dirty="0" smtClean="0">
                <a:cs typeface="Arial" panose="020B0604020202020204" pitchFamily="34" charset="0"/>
              </a:rPr>
              <a:t>Considerar </a:t>
            </a:r>
            <a:r>
              <a:rPr lang="es-PE" sz="2000" dirty="0">
                <a:cs typeface="Arial" panose="020B0604020202020204" pitchFamily="34" charset="0"/>
              </a:rPr>
              <a:t>3 metros de distancia mínima entre módulos de vivienda o carpas, de tratarse </a:t>
            </a:r>
            <a:r>
              <a:rPr lang="es-PE" sz="2000" dirty="0" smtClean="0">
                <a:cs typeface="Arial" panose="020B0604020202020204" pitchFamily="34" charset="0"/>
              </a:rPr>
              <a:t>de </a:t>
            </a:r>
            <a:r>
              <a:rPr lang="es-PE" sz="2000" dirty="0">
                <a:cs typeface="Arial" panose="020B0604020202020204" pitchFamily="34" charset="0"/>
              </a:rPr>
              <a:t>albergues de campo.</a:t>
            </a:r>
          </a:p>
          <a:p>
            <a:pPr marL="342900" indent="-342900" algn="just">
              <a:buFont typeface="Arial" panose="020B0604020202020204" pitchFamily="34" charset="0"/>
              <a:buChar char="•"/>
            </a:pPr>
            <a:r>
              <a:rPr lang="es-PE" sz="2000" dirty="0" smtClean="0">
                <a:cs typeface="Arial" panose="020B0604020202020204" pitchFamily="34" charset="0"/>
              </a:rPr>
              <a:t>Armar </a:t>
            </a:r>
            <a:r>
              <a:rPr lang="es-PE" sz="2000" dirty="0">
                <a:cs typeface="Arial" panose="020B0604020202020204" pitchFamily="34" charset="0"/>
              </a:rPr>
              <a:t>hileras de 15 a 20 carpas dejando un corredor de 5 </a:t>
            </a:r>
            <a:r>
              <a:rPr lang="es-PE" sz="2000" dirty="0" err="1">
                <a:cs typeface="Arial" panose="020B0604020202020204" pitchFamily="34" charset="0"/>
              </a:rPr>
              <a:t>mts</a:t>
            </a:r>
            <a:r>
              <a:rPr lang="es-PE" sz="2000" dirty="0">
                <a:cs typeface="Arial" panose="020B0604020202020204" pitchFamily="34" charset="0"/>
              </a:rPr>
              <a:t>. de ancho.</a:t>
            </a:r>
          </a:p>
        </p:txBody>
      </p:sp>
      <p:pic>
        <p:nvPicPr>
          <p:cNvPr id="4" name="Imagen 3"/>
          <p:cNvPicPr>
            <a:picLocks noChangeAspect="1"/>
          </p:cNvPicPr>
          <p:nvPr/>
        </p:nvPicPr>
        <p:blipFill>
          <a:blip r:embed="rId2"/>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5381989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pic>
        <p:nvPicPr>
          <p:cNvPr id="2050" name="Picture 2" descr="Resultado de imagen para albergue de cajabam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09228"/>
            <a:ext cx="6336704" cy="422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320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95536" y="4943217"/>
            <a:ext cx="2183076" cy="506571"/>
          </a:xfrm>
          <a:prstGeom prst="rect">
            <a:avLst/>
          </a:prstGeom>
        </p:spPr>
      </p:pic>
      <p:sp>
        <p:nvSpPr>
          <p:cNvPr id="2" name="Rectángulo 1"/>
          <p:cNvSpPr/>
          <p:nvPr/>
        </p:nvSpPr>
        <p:spPr>
          <a:xfrm>
            <a:off x="107504" y="935421"/>
            <a:ext cx="5507663" cy="4247317"/>
          </a:xfrm>
          <a:prstGeom prst="rect">
            <a:avLst/>
          </a:prstGeom>
        </p:spPr>
        <p:txBody>
          <a:bodyPr wrap="square">
            <a:spAutoFit/>
          </a:bodyPr>
          <a:lstStyle/>
          <a:p>
            <a:pPr algn="just"/>
            <a:r>
              <a:rPr lang="es-PE" dirty="0" smtClean="0">
                <a:cs typeface="Arial" panose="020B0604020202020204" pitchFamily="34" charset="0"/>
              </a:rPr>
              <a:t>Se deben implementar medidas para la potabilización del agua que consuman los damnificados  alojados en el albergue temporal.</a:t>
            </a:r>
          </a:p>
          <a:p>
            <a:pPr algn="just"/>
            <a:endParaRPr lang="es-PE" dirty="0" smtClean="0">
              <a:cs typeface="Arial" panose="020B0604020202020204" pitchFamily="34" charset="0"/>
            </a:endParaRPr>
          </a:p>
          <a:p>
            <a:pPr algn="just"/>
            <a:r>
              <a:rPr lang="es-PE" dirty="0" smtClean="0">
                <a:cs typeface="Arial" panose="020B0604020202020204" pitchFamily="34" charset="0"/>
              </a:rPr>
              <a:t>La cantidad de agua recomendada es la siguiente:</a:t>
            </a:r>
          </a:p>
          <a:p>
            <a:pPr algn="just"/>
            <a:endParaRPr lang="es-PE" dirty="0" smtClean="0">
              <a:cs typeface="Arial" panose="020B0604020202020204" pitchFamily="34" charset="0"/>
            </a:endParaRPr>
          </a:p>
          <a:p>
            <a:pPr marL="342900" indent="-342900" algn="just">
              <a:buFont typeface="Arial" panose="020B0604020202020204" pitchFamily="34" charset="0"/>
              <a:buChar char="•"/>
            </a:pPr>
            <a:r>
              <a:rPr lang="es-PE" dirty="0" smtClean="0">
                <a:cs typeface="Arial" panose="020B0604020202020204" pitchFamily="34" charset="0"/>
              </a:rPr>
              <a:t>De 7.5 a 15 litros por persona y por día, empleada para beber, cocinar e higiene personal.</a:t>
            </a:r>
          </a:p>
          <a:p>
            <a:pPr marL="342900" indent="-342900" algn="just">
              <a:buFont typeface="Arial" panose="020B0604020202020204" pitchFamily="34" charset="0"/>
              <a:buChar char="•"/>
            </a:pPr>
            <a:r>
              <a:rPr lang="es-PE" dirty="0" smtClean="0">
                <a:cs typeface="Arial" panose="020B0604020202020204" pitchFamily="34" charset="0"/>
              </a:rPr>
              <a:t>La distancia máxima desde el módulo de vivienda o carpa al punto de abastecimiento de  agua es de 500 metros.</a:t>
            </a:r>
          </a:p>
          <a:p>
            <a:pPr marL="342900" indent="-342900" algn="just">
              <a:buFont typeface="Arial" panose="020B0604020202020204" pitchFamily="34" charset="0"/>
              <a:buChar char="•"/>
            </a:pPr>
            <a:r>
              <a:rPr lang="es-PE" dirty="0" smtClean="0">
                <a:cs typeface="Arial" panose="020B0604020202020204" pitchFamily="34" charset="0"/>
              </a:rPr>
              <a:t>Una llave de agua por 250 personas.</a:t>
            </a:r>
          </a:p>
          <a:p>
            <a:pPr marL="342900" indent="-342900" algn="just">
              <a:buFont typeface="Arial" panose="020B0604020202020204" pitchFamily="34" charset="0"/>
              <a:buChar char="•"/>
            </a:pPr>
            <a:r>
              <a:rPr lang="es-PE" dirty="0" smtClean="0">
                <a:cs typeface="Arial" panose="020B0604020202020204" pitchFamily="34" charset="0"/>
              </a:rPr>
              <a:t>El tiempo que los damnificados deben hacer cola para abastecerse de agua, no debe  exceder de 30 minutos</a:t>
            </a:r>
            <a:endParaRPr lang="es-PE" dirty="0">
              <a:cs typeface="Arial" panose="020B0604020202020204" pitchFamily="34" charset="0"/>
            </a:endParaRPr>
          </a:p>
        </p:txBody>
      </p:sp>
      <p:sp>
        <p:nvSpPr>
          <p:cNvPr id="3" name="Rectángulo 2"/>
          <p:cNvSpPr/>
          <p:nvPr/>
        </p:nvSpPr>
        <p:spPr>
          <a:xfrm>
            <a:off x="1115616" y="253115"/>
            <a:ext cx="7048789" cy="707886"/>
          </a:xfrm>
          <a:prstGeom prst="rect">
            <a:avLst/>
          </a:prstGeom>
        </p:spPr>
        <p:txBody>
          <a:bodyPr wrap="none">
            <a:spAutoFit/>
          </a:bodyPr>
          <a:lstStyle/>
          <a:p>
            <a:r>
              <a:rPr lang="es-PE" sz="1200" dirty="0">
                <a:solidFill>
                  <a:srgbClr val="231F20"/>
                </a:solidFill>
                <a:latin typeface="Symbol" panose="05050102010706020507" pitchFamily="18" charset="2"/>
              </a:rPr>
              <a:t> </a:t>
            </a:r>
            <a:r>
              <a:rPr lang="es-PE" sz="4000" b="1" dirty="0" smtClean="0">
                <a:solidFill>
                  <a:srgbClr val="002060"/>
                </a:solidFill>
                <a:effectLst>
                  <a:outerShdw blurRad="38100" dist="38100" dir="2700000" algn="tl">
                    <a:srgbClr val="000000">
                      <a:alpha val="43137"/>
                    </a:srgbClr>
                  </a:outerShdw>
                </a:effectLst>
              </a:rPr>
              <a:t>SUMINISTRO DE AGUA POTABLE</a:t>
            </a:r>
            <a:endParaRPr lang="es-PE" sz="4000" b="1" dirty="0">
              <a:solidFill>
                <a:srgbClr val="002060"/>
              </a:solidFill>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3"/>
          <a:stretch>
            <a:fillRect/>
          </a:stretch>
        </p:blipFill>
        <p:spPr>
          <a:xfrm>
            <a:off x="6012848" y="955835"/>
            <a:ext cx="2899659" cy="1829657"/>
          </a:xfrm>
          <a:prstGeom prst="rect">
            <a:avLst/>
          </a:prstGeom>
        </p:spPr>
      </p:pic>
      <p:pic>
        <p:nvPicPr>
          <p:cNvPr id="6" name="Imagen 5"/>
          <p:cNvPicPr>
            <a:picLocks noChangeAspect="1"/>
          </p:cNvPicPr>
          <p:nvPr/>
        </p:nvPicPr>
        <p:blipFill>
          <a:blip r:embed="rId4"/>
          <a:stretch>
            <a:fillRect/>
          </a:stretch>
        </p:blipFill>
        <p:spPr>
          <a:xfrm>
            <a:off x="5615167" y="2956781"/>
            <a:ext cx="3323806" cy="2206666"/>
          </a:xfrm>
          <a:prstGeom prst="rect">
            <a:avLst/>
          </a:prstGeom>
        </p:spPr>
      </p:pic>
    </p:spTree>
    <p:extLst>
      <p:ext uri="{BB962C8B-B14F-4D97-AF65-F5344CB8AC3E}">
        <p14:creationId xmlns:p14="http://schemas.microsoft.com/office/powerpoint/2010/main" val="27019394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15616" y="553244"/>
            <a:ext cx="7056784" cy="3923306"/>
          </a:xfrm>
          <a:prstGeom prst="rect">
            <a:avLst/>
          </a:prstGeom>
        </p:spPr>
      </p:pic>
      <p:pic>
        <p:nvPicPr>
          <p:cNvPr id="3" name="Imagen 2"/>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3274338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64958" y="249205"/>
            <a:ext cx="6390147" cy="707886"/>
          </a:xfrm>
          <a:prstGeom prst="rect">
            <a:avLst/>
          </a:prstGeom>
        </p:spPr>
        <p:txBody>
          <a:bodyPr wrap="none">
            <a:spAutoFit/>
          </a:bodyPr>
          <a:lstStyle/>
          <a:p>
            <a:r>
              <a:rPr lang="es-PE" sz="4000" b="1" dirty="0" smtClean="0">
                <a:solidFill>
                  <a:srgbClr val="002060"/>
                </a:solidFill>
                <a:effectLst>
                  <a:outerShdw blurRad="38100" dist="38100" dir="2700000" algn="tl">
                    <a:srgbClr val="000000">
                      <a:alpha val="43137"/>
                    </a:srgbClr>
                  </a:outerShdw>
                </a:effectLst>
              </a:rPr>
              <a:t> SUMINISTRO DE ALIMENTOS</a:t>
            </a:r>
            <a:endParaRPr lang="es-PE" sz="4000" b="1" dirty="0">
              <a:solidFill>
                <a:srgbClr val="002060"/>
              </a:solidFill>
              <a:effectLst>
                <a:outerShdw blurRad="38100" dist="38100" dir="2700000" algn="tl">
                  <a:srgbClr val="000000">
                    <a:alpha val="43137"/>
                  </a:srgbClr>
                </a:outerShdw>
              </a:effectLst>
            </a:endParaRPr>
          </a:p>
        </p:txBody>
      </p:sp>
      <p:sp>
        <p:nvSpPr>
          <p:cNvPr id="4" name="Rectángulo 3"/>
          <p:cNvSpPr/>
          <p:nvPr/>
        </p:nvSpPr>
        <p:spPr>
          <a:xfrm>
            <a:off x="755576" y="921678"/>
            <a:ext cx="7574280" cy="1446550"/>
          </a:xfrm>
          <a:prstGeom prst="rect">
            <a:avLst/>
          </a:prstGeom>
        </p:spPr>
        <p:txBody>
          <a:bodyPr wrap="square">
            <a:spAutoFit/>
          </a:bodyPr>
          <a:lstStyle/>
          <a:p>
            <a:pPr algn="just"/>
            <a:r>
              <a:rPr lang="es-PE" sz="2200" dirty="0">
                <a:solidFill>
                  <a:srgbClr val="231F20"/>
                </a:solidFill>
                <a:latin typeface="Arial" panose="020B0604020202020204" pitchFamily="34" charset="0"/>
                <a:cs typeface="Arial" panose="020B0604020202020204" pitchFamily="34" charset="0"/>
              </a:rPr>
              <a:t>Se debe suministrar a cada damnificado 2,100 calorías diarias. Se debe tener en cuenta las </a:t>
            </a:r>
            <a:r>
              <a:rPr lang="es-PE" sz="2200" dirty="0" smtClean="0">
                <a:solidFill>
                  <a:srgbClr val="231F20"/>
                </a:solidFill>
                <a:latin typeface="Arial" panose="020B0604020202020204" pitchFamily="34" charset="0"/>
                <a:cs typeface="Arial" panose="020B0604020202020204" pitchFamily="34" charset="0"/>
              </a:rPr>
              <a:t> necesidades </a:t>
            </a:r>
            <a:r>
              <a:rPr lang="es-PE" sz="2200" dirty="0">
                <a:solidFill>
                  <a:srgbClr val="231F20"/>
                </a:solidFill>
                <a:latin typeface="Arial" panose="020B0604020202020204" pitchFamily="34" charset="0"/>
                <a:cs typeface="Arial" panose="020B0604020202020204" pitchFamily="34" charset="0"/>
              </a:rPr>
              <a:t>de nutrición de grupos vulnerables y las características culturales de la población.</a:t>
            </a:r>
            <a:endParaRPr lang="es-PE" sz="2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4860032" y="2480692"/>
            <a:ext cx="2952328" cy="2155435"/>
          </a:xfrm>
          <a:prstGeom prst="rect">
            <a:avLst/>
          </a:prstGeom>
        </p:spPr>
      </p:pic>
      <p:pic>
        <p:nvPicPr>
          <p:cNvPr id="6" name="Imagen 5"/>
          <p:cNvPicPr>
            <a:picLocks noChangeAspect="1"/>
          </p:cNvPicPr>
          <p:nvPr/>
        </p:nvPicPr>
        <p:blipFill>
          <a:blip r:embed="rId4"/>
          <a:stretch>
            <a:fillRect/>
          </a:stretch>
        </p:blipFill>
        <p:spPr>
          <a:xfrm>
            <a:off x="1475656" y="2497460"/>
            <a:ext cx="2592288" cy="2204347"/>
          </a:xfrm>
          <a:prstGeom prst="rect">
            <a:avLst/>
          </a:prstGeom>
        </p:spPr>
      </p:pic>
      <p:pic>
        <p:nvPicPr>
          <p:cNvPr id="7" name="Imagen 6"/>
          <p:cNvPicPr>
            <a:picLocks noChangeAspect="1"/>
          </p:cNvPicPr>
          <p:nvPr/>
        </p:nvPicPr>
        <p:blipFill>
          <a:blip r:embed="rId5"/>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5092468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95536" y="4943217"/>
            <a:ext cx="2183076" cy="506571"/>
          </a:xfrm>
          <a:prstGeom prst="rect">
            <a:avLst/>
          </a:prstGeom>
        </p:spPr>
      </p:pic>
      <p:pic>
        <p:nvPicPr>
          <p:cNvPr id="3" name="Imagen 2"/>
          <p:cNvPicPr>
            <a:picLocks noChangeAspect="1"/>
          </p:cNvPicPr>
          <p:nvPr/>
        </p:nvPicPr>
        <p:blipFill>
          <a:blip r:embed="rId3"/>
          <a:stretch>
            <a:fillRect/>
          </a:stretch>
        </p:blipFill>
        <p:spPr>
          <a:xfrm>
            <a:off x="251520" y="193205"/>
            <a:ext cx="8640960" cy="5256584"/>
          </a:xfrm>
          <a:prstGeom prst="rect">
            <a:avLst/>
          </a:prstGeom>
        </p:spPr>
      </p:pic>
    </p:spTree>
    <p:extLst>
      <p:ext uri="{BB962C8B-B14F-4D97-AF65-F5344CB8AC3E}">
        <p14:creationId xmlns:p14="http://schemas.microsoft.com/office/powerpoint/2010/main" val="55780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9512" y="193205"/>
            <a:ext cx="8764549" cy="5328592"/>
          </a:xfrm>
          <a:prstGeom prst="rect">
            <a:avLst/>
          </a:prstGeom>
        </p:spPr>
      </p:pic>
    </p:spTree>
    <p:extLst>
      <p:ext uri="{BB962C8B-B14F-4D97-AF65-F5344CB8AC3E}">
        <p14:creationId xmlns:p14="http://schemas.microsoft.com/office/powerpoint/2010/main" val="861088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76297" y="263516"/>
            <a:ext cx="5067413" cy="707886"/>
          </a:xfrm>
          <a:prstGeom prst="rect">
            <a:avLst/>
          </a:prstGeom>
        </p:spPr>
        <p:txBody>
          <a:bodyPr wrap="none">
            <a:spAutoFit/>
          </a:bodyPr>
          <a:lstStyle/>
          <a:p>
            <a:r>
              <a:rPr lang="es-PE" sz="4000" b="1" dirty="0" smtClean="0">
                <a:solidFill>
                  <a:srgbClr val="002060"/>
                </a:solidFill>
                <a:effectLst>
                  <a:outerShdw blurRad="38100" dist="38100" dir="2700000" algn="tl">
                    <a:srgbClr val="000000">
                      <a:alpha val="43137"/>
                    </a:srgbClr>
                  </a:outerShdw>
                </a:effectLst>
              </a:rPr>
              <a:t>SERVICIOS SANITARIOS</a:t>
            </a:r>
            <a:endParaRPr lang="es-PE" sz="4000" b="1" dirty="0">
              <a:solidFill>
                <a:srgbClr val="002060"/>
              </a:solidFill>
              <a:effectLst>
                <a:outerShdw blurRad="38100" dist="38100" dir="2700000" algn="tl">
                  <a:srgbClr val="000000">
                    <a:alpha val="43137"/>
                  </a:srgbClr>
                </a:outerShdw>
              </a:effectLst>
            </a:endParaRPr>
          </a:p>
        </p:txBody>
      </p:sp>
      <p:sp>
        <p:nvSpPr>
          <p:cNvPr id="3" name="Rectángulo 2"/>
          <p:cNvSpPr/>
          <p:nvPr/>
        </p:nvSpPr>
        <p:spPr>
          <a:xfrm>
            <a:off x="4067944" y="1129308"/>
            <a:ext cx="4572000" cy="3293209"/>
          </a:xfrm>
          <a:prstGeom prst="rect">
            <a:avLst/>
          </a:prstGeom>
        </p:spPr>
        <p:txBody>
          <a:bodyPr>
            <a:spAutoFit/>
          </a:bodyPr>
          <a:lstStyle/>
          <a:p>
            <a:pPr algn="just"/>
            <a:r>
              <a:rPr lang="es-PE" sz="1600" dirty="0">
                <a:solidFill>
                  <a:srgbClr val="231F20"/>
                </a:solidFill>
                <a:latin typeface="Arial" panose="020B0604020202020204" pitchFamily="34" charset="0"/>
                <a:cs typeface="Arial" panose="020B0604020202020204" pitchFamily="34" charset="0"/>
              </a:rPr>
              <a:t>Se debe implementar la mejor forma </a:t>
            </a:r>
            <a:r>
              <a:rPr lang="es-PE" sz="1600" dirty="0" smtClean="0">
                <a:solidFill>
                  <a:srgbClr val="231F20"/>
                </a:solidFill>
                <a:latin typeface="Arial" panose="020B0604020202020204" pitchFamily="34" charset="0"/>
                <a:cs typeface="Arial" panose="020B0604020202020204" pitchFamily="34" charset="0"/>
              </a:rPr>
              <a:t>para eliminar </a:t>
            </a:r>
            <a:r>
              <a:rPr lang="es-PE" sz="1600" dirty="0">
                <a:solidFill>
                  <a:srgbClr val="231F20"/>
                </a:solidFill>
                <a:latin typeface="Arial" panose="020B0604020202020204" pitchFamily="34" charset="0"/>
                <a:cs typeface="Arial" panose="020B0604020202020204" pitchFamily="34" charset="0"/>
              </a:rPr>
              <a:t>los desechos sólidos y las </a:t>
            </a:r>
            <a:r>
              <a:rPr lang="es-PE" sz="1600" dirty="0" smtClean="0">
                <a:solidFill>
                  <a:srgbClr val="231F20"/>
                </a:solidFill>
                <a:latin typeface="Arial" panose="020B0604020202020204" pitchFamily="34" charset="0"/>
                <a:cs typeface="Arial" panose="020B0604020202020204" pitchFamily="34" charset="0"/>
              </a:rPr>
              <a:t>aguas residuales </a:t>
            </a:r>
            <a:r>
              <a:rPr lang="es-PE" sz="1600" dirty="0">
                <a:solidFill>
                  <a:srgbClr val="231F20"/>
                </a:solidFill>
                <a:latin typeface="Arial" panose="020B0604020202020204" pitchFamily="34" charset="0"/>
                <a:cs typeface="Arial" panose="020B0604020202020204" pitchFamily="34" charset="0"/>
              </a:rPr>
              <a:t>como acción preventiva sobre </a:t>
            </a:r>
            <a:r>
              <a:rPr lang="es-PE" sz="1600" dirty="0" smtClean="0">
                <a:solidFill>
                  <a:srgbClr val="231F20"/>
                </a:solidFill>
                <a:latin typeface="Arial" panose="020B0604020202020204" pitchFamily="34" charset="0"/>
                <a:cs typeface="Arial" panose="020B0604020202020204" pitchFamily="34" charset="0"/>
              </a:rPr>
              <a:t>la salud </a:t>
            </a:r>
            <a:r>
              <a:rPr lang="es-PE" sz="1600" dirty="0">
                <a:solidFill>
                  <a:srgbClr val="231F20"/>
                </a:solidFill>
                <a:latin typeface="Arial" panose="020B0604020202020204" pitchFamily="34" charset="0"/>
                <a:cs typeface="Arial" panose="020B0604020202020204" pitchFamily="34" charset="0"/>
              </a:rPr>
              <a:t>y para evitar en lo posible la </a:t>
            </a:r>
            <a:r>
              <a:rPr lang="es-PE" sz="1600" dirty="0" smtClean="0">
                <a:solidFill>
                  <a:srgbClr val="231F20"/>
                </a:solidFill>
                <a:latin typeface="Arial" panose="020B0604020202020204" pitchFamily="34" charset="0"/>
                <a:cs typeface="Arial" panose="020B0604020202020204" pitchFamily="34" charset="0"/>
              </a:rPr>
              <a:t>aparición de </a:t>
            </a:r>
            <a:r>
              <a:rPr lang="es-PE" sz="1600" dirty="0">
                <a:solidFill>
                  <a:srgbClr val="231F20"/>
                </a:solidFill>
                <a:latin typeface="Arial" panose="020B0604020202020204" pitchFamily="34" charset="0"/>
                <a:cs typeface="Arial" panose="020B0604020202020204" pitchFamily="34" charset="0"/>
              </a:rPr>
              <a:t>roedores y criaderos de insectos</a:t>
            </a:r>
            <a:r>
              <a:rPr lang="es-PE" sz="1600" dirty="0" smtClean="0">
                <a:solidFill>
                  <a:srgbClr val="231F20"/>
                </a:solidFill>
                <a:latin typeface="Arial" panose="020B0604020202020204" pitchFamily="34" charset="0"/>
                <a:cs typeface="Arial" panose="020B0604020202020204" pitchFamily="34" charset="0"/>
              </a:rPr>
              <a:t>.</a:t>
            </a:r>
          </a:p>
          <a:p>
            <a:pPr algn="just"/>
            <a:endParaRPr lang="es-PE" sz="1600" dirty="0">
              <a:solidFill>
                <a:srgbClr val="231F20"/>
              </a:solidFill>
              <a:latin typeface="Arial" panose="020B0604020202020204" pitchFamily="34" charset="0"/>
              <a:cs typeface="Arial" panose="020B0604020202020204" pitchFamily="34" charset="0"/>
            </a:endParaRPr>
          </a:p>
          <a:p>
            <a:pPr algn="just"/>
            <a:r>
              <a:rPr lang="es-PE" sz="1600" dirty="0">
                <a:solidFill>
                  <a:srgbClr val="231F20"/>
                </a:solidFill>
                <a:latin typeface="Arial" panose="020B0604020202020204" pitchFamily="34" charset="0"/>
                <a:cs typeface="Arial" panose="020B0604020202020204" pitchFamily="34" charset="0"/>
              </a:rPr>
              <a:t>Por cada 20 personas se debe instalar </a:t>
            </a:r>
            <a:r>
              <a:rPr lang="es-PE" sz="1600" dirty="0" smtClean="0">
                <a:solidFill>
                  <a:srgbClr val="231F20"/>
                </a:solidFill>
                <a:latin typeface="Arial" panose="020B0604020202020204" pitchFamily="34" charset="0"/>
                <a:cs typeface="Arial" panose="020B0604020202020204" pitchFamily="34" charset="0"/>
              </a:rPr>
              <a:t>una letrina </a:t>
            </a:r>
            <a:r>
              <a:rPr lang="es-PE" sz="1600" dirty="0">
                <a:solidFill>
                  <a:srgbClr val="231F20"/>
                </a:solidFill>
                <a:latin typeface="Arial" panose="020B0604020202020204" pitchFamily="34" charset="0"/>
                <a:cs typeface="Arial" panose="020B0604020202020204" pitchFamily="34" charset="0"/>
              </a:rPr>
              <a:t>o baño, los que deben estar </a:t>
            </a:r>
            <a:r>
              <a:rPr lang="es-PE" sz="1600" dirty="0" smtClean="0">
                <a:solidFill>
                  <a:srgbClr val="231F20"/>
                </a:solidFill>
                <a:latin typeface="Arial" panose="020B0604020202020204" pitchFamily="34" charset="0"/>
                <a:cs typeface="Arial" panose="020B0604020202020204" pitchFamily="34" charset="0"/>
              </a:rPr>
              <a:t>ubicados a </a:t>
            </a:r>
            <a:r>
              <a:rPr lang="es-PE" sz="1600" dirty="0">
                <a:solidFill>
                  <a:srgbClr val="231F20"/>
                </a:solidFill>
                <a:latin typeface="Arial" panose="020B0604020202020204" pitchFamily="34" charset="0"/>
                <a:cs typeface="Arial" panose="020B0604020202020204" pitchFamily="34" charset="0"/>
              </a:rPr>
              <a:t>un máximo de 50 metros  de distancia </a:t>
            </a:r>
            <a:r>
              <a:rPr lang="es-PE" sz="1600" dirty="0" smtClean="0">
                <a:solidFill>
                  <a:srgbClr val="231F20"/>
                </a:solidFill>
                <a:latin typeface="Arial" panose="020B0604020202020204" pitchFamily="34" charset="0"/>
                <a:cs typeface="Arial" panose="020B0604020202020204" pitchFamily="34" charset="0"/>
              </a:rPr>
              <a:t>del albergue.</a:t>
            </a:r>
          </a:p>
          <a:p>
            <a:pPr algn="just"/>
            <a:endParaRPr lang="es-PE" sz="1600" dirty="0">
              <a:solidFill>
                <a:srgbClr val="231F20"/>
              </a:solidFill>
              <a:latin typeface="Arial" panose="020B0604020202020204" pitchFamily="34" charset="0"/>
              <a:cs typeface="Arial" panose="020B0604020202020204" pitchFamily="34" charset="0"/>
            </a:endParaRPr>
          </a:p>
          <a:p>
            <a:pPr algn="just"/>
            <a:r>
              <a:rPr lang="es-PE" sz="1600" dirty="0">
                <a:solidFill>
                  <a:srgbClr val="231F20"/>
                </a:solidFill>
                <a:latin typeface="Arial" panose="020B0604020202020204" pitchFamily="34" charset="0"/>
                <a:cs typeface="Arial" panose="020B0604020202020204" pitchFamily="34" charset="0"/>
              </a:rPr>
              <a:t>La recolección de basura y desechos </a:t>
            </a:r>
            <a:r>
              <a:rPr lang="es-PE" sz="1600" dirty="0" smtClean="0">
                <a:solidFill>
                  <a:srgbClr val="231F20"/>
                </a:solidFill>
                <a:latin typeface="Arial" panose="020B0604020202020204" pitchFamily="34" charset="0"/>
                <a:cs typeface="Arial" panose="020B0604020202020204" pitchFamily="34" charset="0"/>
              </a:rPr>
              <a:t>debe ubicarse </a:t>
            </a:r>
            <a:r>
              <a:rPr lang="es-PE" sz="1600" dirty="0">
                <a:solidFill>
                  <a:srgbClr val="231F20"/>
                </a:solidFill>
                <a:latin typeface="Arial" panose="020B0604020202020204" pitchFamily="34" charset="0"/>
                <a:cs typeface="Arial" panose="020B0604020202020204" pitchFamily="34" charset="0"/>
              </a:rPr>
              <a:t>a no más de 100 metros del albergue.</a:t>
            </a:r>
            <a:endParaRPr lang="es-PE" sz="16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467544" y="1273324"/>
            <a:ext cx="3217506" cy="3354080"/>
          </a:xfrm>
          <a:prstGeom prst="rect">
            <a:avLst/>
          </a:prstGeom>
        </p:spPr>
      </p:pic>
      <p:pic>
        <p:nvPicPr>
          <p:cNvPr id="5" name="Imagen 4"/>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14484342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1520" y="265212"/>
            <a:ext cx="4623602" cy="2645156"/>
          </a:xfrm>
          <a:prstGeom prst="rect">
            <a:avLst/>
          </a:prstGeom>
        </p:spPr>
      </p:pic>
      <p:pic>
        <p:nvPicPr>
          <p:cNvPr id="3" name="Imagen 2"/>
          <p:cNvPicPr>
            <a:picLocks noChangeAspect="1"/>
          </p:cNvPicPr>
          <p:nvPr/>
        </p:nvPicPr>
        <p:blipFill>
          <a:blip r:embed="rId3"/>
          <a:stretch>
            <a:fillRect/>
          </a:stretch>
        </p:blipFill>
        <p:spPr>
          <a:xfrm>
            <a:off x="4211960" y="1586209"/>
            <a:ext cx="4802812" cy="3420000"/>
          </a:xfrm>
          <a:prstGeom prst="rect">
            <a:avLst/>
          </a:prstGeom>
        </p:spPr>
      </p:pic>
      <p:pic>
        <p:nvPicPr>
          <p:cNvPr id="4" name="Imagen 3"/>
          <p:cNvPicPr>
            <a:picLocks noChangeAspect="1"/>
          </p:cNvPicPr>
          <p:nvPr/>
        </p:nvPicPr>
        <p:blipFill>
          <a:blip r:embed="rId4"/>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1998378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1010" y="410969"/>
            <a:ext cx="5672579" cy="646331"/>
          </a:xfrm>
          <a:prstGeom prst="rect">
            <a:avLst/>
          </a:prstGeom>
        </p:spPr>
        <p:txBody>
          <a:bodyPr wrap="none">
            <a:spAutoFit/>
          </a:bodyPr>
          <a:lstStyle/>
          <a:p>
            <a:r>
              <a:rPr lang="es-PE" sz="3600" b="1" dirty="0" smtClean="0">
                <a:solidFill>
                  <a:srgbClr val="002060"/>
                </a:solidFill>
                <a:effectLst>
                  <a:outerShdw blurRad="38100" dist="38100" dir="2700000" algn="tl">
                    <a:srgbClr val="000000">
                      <a:alpha val="43137"/>
                    </a:srgbClr>
                  </a:outerShdw>
                </a:effectLst>
              </a:rPr>
              <a:t>MEDIOS DE COMUNICACIÓN</a:t>
            </a:r>
            <a:endParaRPr lang="es-PE" sz="1100" b="1" dirty="0">
              <a:solidFill>
                <a:srgbClr val="231F20"/>
              </a:solidFill>
              <a:latin typeface="Gautami" panose="020B0502040204020203" pitchFamily="34" charset="0"/>
            </a:endParaRPr>
          </a:p>
        </p:txBody>
      </p:sp>
      <p:sp>
        <p:nvSpPr>
          <p:cNvPr id="3" name="Rectángulo 2"/>
          <p:cNvSpPr/>
          <p:nvPr/>
        </p:nvSpPr>
        <p:spPr>
          <a:xfrm>
            <a:off x="395536" y="913284"/>
            <a:ext cx="8247504" cy="2462213"/>
          </a:xfrm>
          <a:prstGeom prst="rect">
            <a:avLst/>
          </a:prstGeom>
        </p:spPr>
        <p:txBody>
          <a:bodyPr wrap="square">
            <a:spAutoFit/>
          </a:bodyPr>
          <a:lstStyle/>
          <a:p>
            <a:pPr algn="just"/>
            <a:r>
              <a:rPr lang="es-PE" sz="2200" dirty="0">
                <a:solidFill>
                  <a:srgbClr val="231F20"/>
                </a:solidFill>
                <a:cs typeface="Arial" panose="020B0604020202020204" pitchFamily="34" charset="0"/>
              </a:rPr>
              <a:t>Los diferentes ambientes de servicios </a:t>
            </a:r>
            <a:r>
              <a:rPr lang="es-PE" sz="2200" dirty="0" smtClean="0">
                <a:solidFill>
                  <a:srgbClr val="231F20"/>
                </a:solidFill>
                <a:cs typeface="Arial" panose="020B0604020202020204" pitchFamily="34" charset="0"/>
              </a:rPr>
              <a:t>del </a:t>
            </a:r>
            <a:r>
              <a:rPr lang="es-PE" sz="2200" dirty="0">
                <a:solidFill>
                  <a:srgbClr val="231F20"/>
                </a:solidFill>
                <a:cs typeface="Arial" panose="020B0604020202020204" pitchFamily="34" charset="0"/>
              </a:rPr>
              <a:t>albergue deben estar rotulados, de </a:t>
            </a:r>
            <a:r>
              <a:rPr lang="es-PE" sz="2200" dirty="0" smtClean="0">
                <a:solidFill>
                  <a:srgbClr val="231F20"/>
                </a:solidFill>
                <a:cs typeface="Arial" panose="020B0604020202020204" pitchFamily="34" charset="0"/>
              </a:rPr>
              <a:t>manera comprensible </a:t>
            </a:r>
            <a:r>
              <a:rPr lang="es-PE" sz="2200" dirty="0">
                <a:solidFill>
                  <a:srgbClr val="231F20"/>
                </a:solidFill>
                <a:cs typeface="Arial" panose="020B0604020202020204" pitchFamily="34" charset="0"/>
              </a:rPr>
              <a:t>para la población damnificada </a:t>
            </a:r>
            <a:r>
              <a:rPr lang="es-PE" sz="2200" dirty="0" smtClean="0">
                <a:solidFill>
                  <a:srgbClr val="231F20"/>
                </a:solidFill>
                <a:cs typeface="Arial" panose="020B0604020202020204" pitchFamily="34" charset="0"/>
              </a:rPr>
              <a:t>usuaria de </a:t>
            </a:r>
            <a:r>
              <a:rPr lang="es-PE" sz="2200" dirty="0">
                <a:solidFill>
                  <a:srgbClr val="231F20"/>
                </a:solidFill>
                <a:cs typeface="Arial" panose="020B0604020202020204" pitchFamily="34" charset="0"/>
              </a:rPr>
              <a:t>éste. Los rotulados deben elaborarse de </a:t>
            </a:r>
            <a:r>
              <a:rPr lang="es-PE" sz="2200" dirty="0" smtClean="0">
                <a:solidFill>
                  <a:srgbClr val="231F20"/>
                </a:solidFill>
                <a:cs typeface="Arial" panose="020B0604020202020204" pitchFamily="34" charset="0"/>
              </a:rPr>
              <a:t>manera escrita </a:t>
            </a:r>
            <a:r>
              <a:rPr lang="es-PE" sz="2200" dirty="0">
                <a:solidFill>
                  <a:srgbClr val="231F20"/>
                </a:solidFill>
                <a:cs typeface="Arial" panose="020B0604020202020204" pitchFamily="34" charset="0"/>
              </a:rPr>
              <a:t>y gráfica</a:t>
            </a:r>
            <a:r>
              <a:rPr lang="es-PE" sz="2200" dirty="0" smtClean="0">
                <a:solidFill>
                  <a:srgbClr val="231F20"/>
                </a:solidFill>
                <a:cs typeface="Arial" panose="020B0604020202020204" pitchFamily="34" charset="0"/>
              </a:rPr>
              <a:t>.</a:t>
            </a:r>
          </a:p>
          <a:p>
            <a:pPr algn="just"/>
            <a:endParaRPr lang="es-PE" sz="2200" dirty="0">
              <a:solidFill>
                <a:srgbClr val="231F20"/>
              </a:solidFill>
              <a:cs typeface="Arial" panose="020B0604020202020204" pitchFamily="34" charset="0"/>
            </a:endParaRPr>
          </a:p>
          <a:p>
            <a:pPr algn="just"/>
            <a:r>
              <a:rPr lang="es-PE" sz="2200" dirty="0">
                <a:solidFill>
                  <a:srgbClr val="231F20"/>
                </a:solidFill>
                <a:cs typeface="Arial" panose="020B0604020202020204" pitchFamily="34" charset="0"/>
              </a:rPr>
              <a:t>El albergue debe contar con un equipo de </a:t>
            </a:r>
            <a:r>
              <a:rPr lang="es-PE" sz="2200" dirty="0" smtClean="0">
                <a:solidFill>
                  <a:srgbClr val="231F20"/>
                </a:solidFill>
                <a:cs typeface="Arial" panose="020B0604020202020204" pitchFamily="34" charset="0"/>
              </a:rPr>
              <a:t>comunicación, teléfono</a:t>
            </a:r>
            <a:r>
              <a:rPr lang="es-PE" sz="2200" dirty="0">
                <a:solidFill>
                  <a:srgbClr val="231F20"/>
                </a:solidFill>
                <a:cs typeface="Arial" panose="020B0604020202020204" pitchFamily="34" charset="0"/>
              </a:rPr>
              <a:t>, radio, alarma, entre otros.</a:t>
            </a:r>
            <a:endParaRPr lang="es-PE" sz="2200" dirty="0">
              <a:cs typeface="Arial" panose="020B0604020202020204" pitchFamily="34" charset="0"/>
            </a:endParaRPr>
          </a:p>
        </p:txBody>
      </p:sp>
      <p:pic>
        <p:nvPicPr>
          <p:cNvPr id="4" name="Imagen 3"/>
          <p:cNvPicPr>
            <a:picLocks noChangeAspect="1"/>
          </p:cNvPicPr>
          <p:nvPr/>
        </p:nvPicPr>
        <p:blipFill>
          <a:blip r:embed="rId2"/>
          <a:stretch>
            <a:fillRect/>
          </a:stretch>
        </p:blipFill>
        <p:spPr>
          <a:xfrm>
            <a:off x="2915816" y="3357889"/>
            <a:ext cx="2304256" cy="1585328"/>
          </a:xfrm>
          <a:prstGeom prst="rect">
            <a:avLst/>
          </a:prstGeom>
        </p:spPr>
      </p:pic>
      <p:pic>
        <p:nvPicPr>
          <p:cNvPr id="5" name="Imagen 4"/>
          <p:cNvPicPr>
            <a:picLocks noChangeAspect="1"/>
          </p:cNvPicPr>
          <p:nvPr/>
        </p:nvPicPr>
        <p:blipFill>
          <a:blip r:embed="rId3"/>
          <a:stretch>
            <a:fillRect/>
          </a:stretch>
        </p:blipFill>
        <p:spPr>
          <a:xfrm>
            <a:off x="395536" y="4943217"/>
            <a:ext cx="2183076" cy="506571"/>
          </a:xfrm>
          <a:prstGeom prst="rect">
            <a:avLst/>
          </a:prstGeom>
        </p:spPr>
      </p:pic>
    </p:spTree>
    <p:extLst>
      <p:ext uri="{BB962C8B-B14F-4D97-AF65-F5344CB8AC3E}">
        <p14:creationId xmlns:p14="http://schemas.microsoft.com/office/powerpoint/2010/main" val="42403210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55776" y="337220"/>
            <a:ext cx="3616888" cy="584775"/>
          </a:xfrm>
          <a:prstGeom prst="rect">
            <a:avLst/>
          </a:prstGeom>
          <a:noFill/>
        </p:spPr>
        <p:txBody>
          <a:bodyPr wrap="none" rtlCol="0">
            <a:spAutoFit/>
          </a:bodyPr>
          <a:lstStyle/>
          <a:p>
            <a:r>
              <a:rPr lang="es-PE" sz="3200" b="1" dirty="0" smtClean="0">
                <a:solidFill>
                  <a:srgbClr val="FF0000"/>
                </a:solidFill>
              </a:rPr>
              <a:t>TRABAJO GRUPALES</a:t>
            </a:r>
            <a:endParaRPr lang="es-PE" sz="3200" b="1" dirty="0">
              <a:solidFill>
                <a:srgbClr val="FF0000"/>
              </a:solidFill>
            </a:endParaRPr>
          </a:p>
        </p:txBody>
      </p:sp>
      <p:sp>
        <p:nvSpPr>
          <p:cNvPr id="3" name="CuadroTexto 2"/>
          <p:cNvSpPr txBox="1"/>
          <p:nvPr/>
        </p:nvSpPr>
        <p:spPr>
          <a:xfrm>
            <a:off x="395536" y="1201316"/>
            <a:ext cx="8424936" cy="3416320"/>
          </a:xfrm>
          <a:prstGeom prst="rect">
            <a:avLst/>
          </a:prstGeom>
          <a:noFill/>
        </p:spPr>
        <p:txBody>
          <a:bodyPr wrap="square" rtlCol="0">
            <a:spAutoFit/>
          </a:bodyPr>
          <a:lstStyle/>
          <a:p>
            <a:pPr marL="342900" indent="-342900" algn="just">
              <a:buFont typeface="+mj-lt"/>
              <a:buAutoNum type="arabicPeriod"/>
            </a:pPr>
            <a:r>
              <a:rPr lang="es-PE" sz="2400" dirty="0" smtClean="0"/>
              <a:t>Se designará un sector que tiene un peligro inminente.</a:t>
            </a:r>
          </a:p>
          <a:p>
            <a:pPr marL="342900" indent="-342900" algn="just">
              <a:buFont typeface="+mj-lt"/>
              <a:buAutoNum type="arabicPeriod"/>
            </a:pPr>
            <a:r>
              <a:rPr lang="es-PE" sz="2400" dirty="0" smtClean="0"/>
              <a:t>De acuerdo a la zona se estimará la cantidad de población afectada y de acuerdo a los criterios desarrollados  elaborarán su albergue temporal.</a:t>
            </a:r>
          </a:p>
          <a:p>
            <a:pPr marL="342900" indent="-342900" algn="just">
              <a:buFont typeface="+mj-lt"/>
              <a:buAutoNum type="arabicPeriod"/>
            </a:pPr>
            <a:r>
              <a:rPr lang="es-PE" sz="2400" dirty="0" smtClean="0"/>
              <a:t>Cada grupo elaborará una maqueta con los espacios asignados para el albergue.</a:t>
            </a:r>
          </a:p>
          <a:p>
            <a:pPr marL="342900" indent="-342900" algn="just">
              <a:buFont typeface="+mj-lt"/>
              <a:buAutoNum type="arabicPeriod"/>
            </a:pPr>
            <a:r>
              <a:rPr lang="es-PE" sz="2400" dirty="0" smtClean="0"/>
              <a:t>Cada grupo expondrá sus maquetas y su información para el taller.</a:t>
            </a:r>
          </a:p>
          <a:p>
            <a:pPr algn="just"/>
            <a:endParaRPr lang="es-PE" sz="2400" dirty="0" smtClean="0"/>
          </a:p>
        </p:txBody>
      </p:sp>
    </p:spTree>
    <p:extLst>
      <p:ext uri="{BB962C8B-B14F-4D97-AF65-F5344CB8AC3E}">
        <p14:creationId xmlns:p14="http://schemas.microsoft.com/office/powerpoint/2010/main" val="1241988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683568" y="437432"/>
            <a:ext cx="1800200"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solidFill>
                  <a:schemeClr val="tx1"/>
                </a:solidFill>
              </a:rPr>
              <a:t>FONAVI II</a:t>
            </a:r>
            <a:endParaRPr lang="es-PE" dirty="0">
              <a:solidFill>
                <a:schemeClr val="tx1"/>
              </a:solidFill>
            </a:endParaRPr>
          </a:p>
        </p:txBody>
      </p:sp>
      <p:sp>
        <p:nvSpPr>
          <p:cNvPr id="3" name="Elipse 2"/>
          <p:cNvSpPr/>
          <p:nvPr/>
        </p:nvSpPr>
        <p:spPr>
          <a:xfrm>
            <a:off x="2187588" y="2569468"/>
            <a:ext cx="1800200"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solidFill>
                  <a:schemeClr val="tx1"/>
                </a:solidFill>
              </a:rPr>
              <a:t>PACCHA</a:t>
            </a:r>
            <a:endParaRPr lang="es-PE" dirty="0">
              <a:solidFill>
                <a:schemeClr val="tx1"/>
              </a:solidFill>
            </a:endParaRPr>
          </a:p>
        </p:txBody>
      </p:sp>
      <p:sp>
        <p:nvSpPr>
          <p:cNvPr id="4" name="Elipse 3"/>
          <p:cNvSpPr/>
          <p:nvPr/>
        </p:nvSpPr>
        <p:spPr>
          <a:xfrm>
            <a:off x="3707904" y="398960"/>
            <a:ext cx="1800200"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solidFill>
                  <a:schemeClr val="tx1"/>
                </a:solidFill>
              </a:rPr>
              <a:t>BELLA UNION</a:t>
            </a:r>
            <a:endParaRPr lang="es-PE" dirty="0">
              <a:solidFill>
                <a:schemeClr val="tx1"/>
              </a:solidFill>
            </a:endParaRPr>
          </a:p>
        </p:txBody>
      </p:sp>
      <p:sp>
        <p:nvSpPr>
          <p:cNvPr id="5" name="Elipse 4"/>
          <p:cNvSpPr/>
          <p:nvPr/>
        </p:nvSpPr>
        <p:spPr>
          <a:xfrm>
            <a:off x="6516216" y="437432"/>
            <a:ext cx="2088232"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solidFill>
                  <a:schemeClr val="tx1"/>
                </a:solidFill>
              </a:rPr>
              <a:t>MOYOCOCHA</a:t>
            </a:r>
            <a:endParaRPr lang="es-PE" dirty="0">
              <a:solidFill>
                <a:schemeClr val="tx1"/>
              </a:solidFill>
            </a:endParaRPr>
          </a:p>
        </p:txBody>
      </p:sp>
      <p:sp>
        <p:nvSpPr>
          <p:cNvPr id="6" name="Elipse 5"/>
          <p:cNvSpPr/>
          <p:nvPr/>
        </p:nvSpPr>
        <p:spPr>
          <a:xfrm>
            <a:off x="5220072" y="2569468"/>
            <a:ext cx="2232248"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smtClean="0">
                <a:solidFill>
                  <a:schemeClr val="tx1"/>
                </a:solidFill>
              </a:rPr>
              <a:t>BARRIO MOLLEPAMPA</a:t>
            </a:r>
            <a:endParaRPr lang="es-PE" dirty="0">
              <a:solidFill>
                <a:schemeClr val="tx1"/>
              </a:solidFill>
            </a:endParaRPr>
          </a:p>
        </p:txBody>
      </p:sp>
    </p:spTree>
    <p:extLst>
      <p:ext uri="{BB962C8B-B14F-4D97-AF65-F5344CB8AC3E}">
        <p14:creationId xmlns:p14="http://schemas.microsoft.com/office/powerpoint/2010/main" val="1885627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 y="-45082"/>
            <a:ext cx="9216131" cy="5760082"/>
          </a:xfrm>
        </p:spPr>
      </p:pic>
      <p:sp>
        <p:nvSpPr>
          <p:cNvPr id="3" name="Rectángulo 2"/>
          <p:cNvSpPr/>
          <p:nvPr/>
        </p:nvSpPr>
        <p:spPr>
          <a:xfrm>
            <a:off x="3600168" y="443505"/>
            <a:ext cx="2006255" cy="523220"/>
          </a:xfrm>
          <a:prstGeom prst="rect">
            <a:avLst/>
          </a:prstGeom>
          <a:noFill/>
        </p:spPr>
        <p:txBody>
          <a:bodyPr wrap="none" lIns="91440" tIns="45720" rIns="91440" bIns="45720">
            <a:spAutoFit/>
          </a:bodyPr>
          <a:lstStyle/>
          <a:p>
            <a:pPr algn="ctr"/>
            <a:r>
              <a:rPr lang="es-ES" sz="2800" b="1" u="sng" cap="none" spc="0" dirty="0" smtClean="0">
                <a:ln w="0"/>
                <a:solidFill>
                  <a:schemeClr val="tx1"/>
                </a:solidFill>
              </a:rPr>
              <a:t>CONTENIDO</a:t>
            </a:r>
            <a:endParaRPr lang="es-ES" sz="2800" b="1" u="sng" cap="none" spc="0" dirty="0">
              <a:ln w="0"/>
              <a:solidFill>
                <a:schemeClr val="tx1"/>
              </a:solidFill>
            </a:endParaRPr>
          </a:p>
        </p:txBody>
      </p:sp>
      <p:sp>
        <p:nvSpPr>
          <p:cNvPr id="5" name="CuadroTexto 4"/>
          <p:cNvSpPr txBox="1"/>
          <p:nvPr/>
        </p:nvSpPr>
        <p:spPr>
          <a:xfrm>
            <a:off x="197885" y="1345332"/>
            <a:ext cx="8635441" cy="2462213"/>
          </a:xfrm>
          <a:prstGeom prst="rect">
            <a:avLst/>
          </a:prstGeom>
          <a:noFill/>
        </p:spPr>
        <p:txBody>
          <a:bodyPr wrap="none" rtlCol="0">
            <a:spAutoFit/>
          </a:bodyPr>
          <a:lstStyle/>
          <a:p>
            <a:pPr marL="542925" indent="-542925">
              <a:buAutoNum type="romanUcPeriod"/>
            </a:pPr>
            <a:r>
              <a:rPr lang="es-PE" sz="2200" b="1" dirty="0" smtClean="0"/>
              <a:t>CONSIDERACIONES GENERALES</a:t>
            </a:r>
          </a:p>
          <a:p>
            <a:pPr marL="542925" indent="-542925">
              <a:buAutoNum type="romanUcPeriod"/>
            </a:pPr>
            <a:r>
              <a:rPr lang="es-PE" sz="2200" b="1" dirty="0" smtClean="0"/>
              <a:t>TIPOS DE ALBERGUES</a:t>
            </a:r>
          </a:p>
          <a:p>
            <a:pPr marL="542925" indent="-542925">
              <a:buAutoNum type="romanUcPeriod"/>
            </a:pPr>
            <a:r>
              <a:rPr lang="es-PE" sz="2200" b="1" dirty="0" smtClean="0"/>
              <a:t>PRINCIPIOS QUE GUIAN LA INSTALACIÓN Y GESTIÓN DE ALBERGUES</a:t>
            </a:r>
          </a:p>
          <a:p>
            <a:pPr marL="542925" indent="-542925">
              <a:buAutoNum type="romanUcPeriod"/>
            </a:pPr>
            <a:r>
              <a:rPr lang="es-PE" sz="2200" b="1" dirty="0" smtClean="0"/>
              <a:t>PROPÓSITO DE LOS ALBERGUES</a:t>
            </a:r>
          </a:p>
          <a:p>
            <a:pPr marL="542925" indent="-542925">
              <a:buAutoNum type="romanUcPeriod"/>
            </a:pPr>
            <a:r>
              <a:rPr lang="es-PE" sz="2200" b="1" dirty="0" smtClean="0"/>
              <a:t>IDENTIFICACIÓN Y SELECCIÓN DE UN ALBERGUE</a:t>
            </a:r>
          </a:p>
          <a:p>
            <a:pPr marL="542925" indent="-542925">
              <a:buAutoNum type="romanUcPeriod"/>
            </a:pPr>
            <a:r>
              <a:rPr lang="es-PE" sz="2200" b="1" dirty="0" smtClean="0">
                <a:solidFill>
                  <a:srgbClr val="FF0000"/>
                </a:solidFill>
              </a:rPr>
              <a:t>ORGANIZACIÓN DE UN ALBERGUE TEMPORAL</a:t>
            </a:r>
          </a:p>
          <a:p>
            <a:pPr marL="542925" indent="-542925">
              <a:buAutoNum type="romanUcPeriod"/>
            </a:pPr>
            <a:r>
              <a:rPr lang="es-PE" sz="2200" b="1" dirty="0" smtClean="0"/>
              <a:t>APERTURA </a:t>
            </a:r>
            <a:r>
              <a:rPr lang="es-PE" sz="2200" b="1" dirty="0" smtClean="0"/>
              <a:t>Y CIERRE DE UNA ALBERGUE TEMPORAL</a:t>
            </a:r>
            <a:endParaRPr lang="es-PE" sz="2200" b="1" dirty="0"/>
          </a:p>
        </p:txBody>
      </p:sp>
      <p:pic>
        <p:nvPicPr>
          <p:cNvPr id="6" name="Imagen 5"/>
          <p:cNvPicPr>
            <a:picLocks noChangeAspect="1"/>
          </p:cNvPicPr>
          <p:nvPr/>
        </p:nvPicPr>
        <p:blipFill>
          <a:blip r:embed="rId3"/>
          <a:stretch>
            <a:fillRect/>
          </a:stretch>
        </p:blipFill>
        <p:spPr>
          <a:xfrm>
            <a:off x="6582743" y="4981934"/>
            <a:ext cx="2016224" cy="467854"/>
          </a:xfrm>
          <a:prstGeom prst="rect">
            <a:avLst/>
          </a:prstGeom>
        </p:spPr>
      </p:pic>
    </p:spTree>
    <p:extLst>
      <p:ext uri="{BB962C8B-B14F-4D97-AF65-F5344CB8AC3E}">
        <p14:creationId xmlns:p14="http://schemas.microsoft.com/office/powerpoint/2010/main" val="227011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5616" y="1129308"/>
            <a:ext cx="6712159" cy="2862322"/>
          </a:xfrm>
          <a:prstGeom prst="rect">
            <a:avLst/>
          </a:prstGeom>
        </p:spPr>
        <p:txBody>
          <a:bodyPr wrap="square">
            <a:spAutoFit/>
          </a:bodyPr>
          <a:lstStyle/>
          <a:p>
            <a:pPr algn="ctr"/>
            <a:r>
              <a:rPr lang="es-PE" sz="6000" b="1" dirty="0">
                <a:solidFill>
                  <a:srgbClr val="002060"/>
                </a:solidFill>
                <a:effectLst>
                  <a:outerShdw blurRad="38100" dist="38100" dir="2700000" algn="tl">
                    <a:srgbClr val="000000">
                      <a:alpha val="43137"/>
                    </a:srgbClr>
                  </a:outerShdw>
                </a:effectLst>
              </a:rPr>
              <a:t>ORGANIZACIÓN DE UN ALBERGUE TEMPORAL</a:t>
            </a:r>
            <a:endParaRPr lang="es-PE" sz="6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4125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87630" y="2577294"/>
            <a:ext cx="2125404" cy="69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rgbClr val="002060"/>
                </a:solidFill>
                <a:effectLst>
                  <a:outerShdw blurRad="38100" dist="38100" dir="2700000" algn="tl">
                    <a:srgbClr val="000000">
                      <a:alpha val="43137"/>
                    </a:srgbClr>
                  </a:outerShdw>
                </a:effectLst>
              </a:rPr>
              <a:t>Comité del Área de Alimentación</a:t>
            </a:r>
          </a:p>
        </p:txBody>
      </p:sp>
      <p:sp>
        <p:nvSpPr>
          <p:cNvPr id="3" name="Rectángulo 2"/>
          <p:cNvSpPr/>
          <p:nvPr/>
        </p:nvSpPr>
        <p:spPr>
          <a:xfrm>
            <a:off x="6855082" y="2576173"/>
            <a:ext cx="2125404" cy="69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rgbClr val="002060"/>
                </a:solidFill>
                <a:effectLst>
                  <a:outerShdw blurRad="38100" dist="38100" dir="2700000" algn="tl">
                    <a:srgbClr val="000000">
                      <a:alpha val="43137"/>
                    </a:srgbClr>
                  </a:outerShdw>
                </a:effectLst>
              </a:rPr>
              <a:t>Comité del Área de Seguridad</a:t>
            </a:r>
          </a:p>
        </p:txBody>
      </p:sp>
      <p:sp>
        <p:nvSpPr>
          <p:cNvPr id="4" name="Rectángulo 3"/>
          <p:cNvSpPr/>
          <p:nvPr/>
        </p:nvSpPr>
        <p:spPr>
          <a:xfrm>
            <a:off x="2120178" y="2576173"/>
            <a:ext cx="2125404" cy="69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rgbClr val="002060"/>
                </a:solidFill>
                <a:effectLst>
                  <a:outerShdw blurRad="38100" dist="38100" dir="2700000" algn="tl">
                    <a:srgbClr val="000000">
                      <a:alpha val="43137"/>
                    </a:srgbClr>
                  </a:outerShdw>
                </a:effectLst>
              </a:rPr>
              <a:t>Comité del Área de Bienestar </a:t>
            </a:r>
            <a:r>
              <a:rPr lang="es-PE" b="1" dirty="0" smtClean="0">
                <a:solidFill>
                  <a:srgbClr val="002060"/>
                </a:solidFill>
                <a:effectLst>
                  <a:outerShdw blurRad="38100" dist="38100" dir="2700000" algn="tl">
                    <a:srgbClr val="000000">
                      <a:alpha val="43137"/>
                    </a:srgbClr>
                  </a:outerShdw>
                </a:effectLst>
              </a:rPr>
              <a:t>Social</a:t>
            </a:r>
            <a:endParaRPr lang="es-PE" b="1" dirty="0">
              <a:solidFill>
                <a:srgbClr val="002060"/>
              </a:solidFill>
              <a:effectLst>
                <a:outerShdw blurRad="38100" dist="38100" dir="2700000" algn="tl">
                  <a:srgbClr val="000000">
                    <a:alpha val="43137"/>
                  </a:srgbClr>
                </a:outerShdw>
              </a:effectLst>
            </a:endParaRPr>
          </a:p>
        </p:txBody>
      </p:sp>
      <p:sp>
        <p:nvSpPr>
          <p:cNvPr id="5" name="Rectángulo 4"/>
          <p:cNvSpPr/>
          <p:nvPr/>
        </p:nvSpPr>
        <p:spPr>
          <a:xfrm>
            <a:off x="264483" y="2576173"/>
            <a:ext cx="1613647" cy="69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rgbClr val="002060"/>
                </a:solidFill>
                <a:effectLst>
                  <a:outerShdw blurRad="38100" dist="38100" dir="2700000" algn="tl">
                    <a:srgbClr val="000000">
                      <a:alpha val="43137"/>
                    </a:srgbClr>
                  </a:outerShdw>
                </a:effectLst>
              </a:rPr>
              <a:t>Comité del Área de Salud</a:t>
            </a:r>
          </a:p>
        </p:txBody>
      </p:sp>
      <p:sp>
        <p:nvSpPr>
          <p:cNvPr id="6" name="Rectángulo 5"/>
          <p:cNvSpPr/>
          <p:nvPr/>
        </p:nvSpPr>
        <p:spPr>
          <a:xfrm>
            <a:off x="3275856" y="481236"/>
            <a:ext cx="2234135" cy="69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smtClean="0">
                <a:solidFill>
                  <a:srgbClr val="002060"/>
                </a:solidFill>
                <a:effectLst>
                  <a:outerShdw blurRad="38100" dist="38100" dir="2700000" algn="tl">
                    <a:srgbClr val="000000">
                      <a:alpha val="43137"/>
                    </a:srgbClr>
                  </a:outerShdw>
                </a:effectLst>
              </a:rPr>
              <a:t>Delegado </a:t>
            </a:r>
            <a:endParaRPr lang="es-PE" b="1" dirty="0">
              <a:solidFill>
                <a:srgbClr val="002060"/>
              </a:solidFill>
              <a:effectLst>
                <a:outerShdw blurRad="38100" dist="38100" dir="2700000" algn="tl">
                  <a:srgbClr val="000000">
                    <a:alpha val="43137"/>
                  </a:srgbClr>
                </a:outerShdw>
              </a:effectLst>
            </a:endParaRPr>
          </a:p>
          <a:p>
            <a:pPr algn="ctr"/>
            <a:r>
              <a:rPr lang="es-PE" b="1" dirty="0">
                <a:solidFill>
                  <a:srgbClr val="002060"/>
                </a:solidFill>
                <a:effectLst>
                  <a:outerShdw blurRad="38100" dist="38100" dir="2700000" algn="tl">
                    <a:srgbClr val="000000">
                      <a:alpha val="43137"/>
                    </a:srgbClr>
                  </a:outerShdw>
                </a:effectLst>
              </a:rPr>
              <a:t>o </a:t>
            </a:r>
            <a:r>
              <a:rPr lang="es-PE" b="1" dirty="0" smtClean="0">
                <a:solidFill>
                  <a:srgbClr val="002060"/>
                </a:solidFill>
                <a:effectLst>
                  <a:outerShdw blurRad="38100" dist="38100" dir="2700000" algn="tl">
                    <a:srgbClr val="000000">
                      <a:alpha val="43137"/>
                    </a:srgbClr>
                  </a:outerShdw>
                </a:effectLst>
              </a:rPr>
              <a:t>Coordinador</a:t>
            </a:r>
            <a:endParaRPr lang="es-PE" b="1" dirty="0">
              <a:solidFill>
                <a:srgbClr val="002060"/>
              </a:solidFill>
              <a:effectLst>
                <a:outerShdw blurRad="38100" dist="38100" dir="2700000" algn="tl">
                  <a:srgbClr val="000000">
                    <a:alpha val="43137"/>
                  </a:srgbClr>
                </a:outerShdw>
              </a:effectLst>
            </a:endParaRPr>
          </a:p>
        </p:txBody>
      </p:sp>
      <p:cxnSp>
        <p:nvCxnSpPr>
          <p:cNvPr id="7" name="Conector recto 6"/>
          <p:cNvCxnSpPr/>
          <p:nvPr/>
        </p:nvCxnSpPr>
        <p:spPr>
          <a:xfrm>
            <a:off x="4352583" y="1179362"/>
            <a:ext cx="54365" cy="3412749"/>
          </a:xfrm>
          <a:prstGeom prst="line">
            <a:avLst/>
          </a:prstGeom>
          <a:ln>
            <a:solidFill>
              <a:schemeClr val="tx2">
                <a:lumMod val="75000"/>
                <a:lumOff val="25000"/>
              </a:schemeClr>
            </a:solidFill>
          </a:ln>
        </p:spPr>
        <p:style>
          <a:lnRef idx="3">
            <a:schemeClr val="accent5"/>
          </a:lnRef>
          <a:fillRef idx="0">
            <a:schemeClr val="accent5"/>
          </a:fillRef>
          <a:effectRef idx="2">
            <a:schemeClr val="accent5"/>
          </a:effectRef>
          <a:fontRef idx="minor">
            <a:schemeClr val="tx1"/>
          </a:fontRef>
        </p:style>
      </p:cxnSp>
      <p:cxnSp>
        <p:nvCxnSpPr>
          <p:cNvPr id="8" name="Conector recto 7"/>
          <p:cNvCxnSpPr/>
          <p:nvPr/>
        </p:nvCxnSpPr>
        <p:spPr>
          <a:xfrm flipV="1">
            <a:off x="1071306" y="1996829"/>
            <a:ext cx="6846478" cy="13447"/>
          </a:xfrm>
          <a:prstGeom prst="line">
            <a:avLst/>
          </a:prstGeom>
          <a:ln>
            <a:solidFill>
              <a:schemeClr val="tx2">
                <a:lumMod val="75000"/>
                <a:lumOff val="25000"/>
              </a:schemeClr>
            </a:solidFill>
          </a:ln>
        </p:spPr>
        <p:style>
          <a:lnRef idx="3">
            <a:schemeClr val="accent5"/>
          </a:lnRef>
          <a:fillRef idx="0">
            <a:schemeClr val="accent5"/>
          </a:fillRef>
          <a:effectRef idx="2">
            <a:schemeClr val="accent5"/>
          </a:effectRef>
          <a:fontRef idx="minor">
            <a:schemeClr val="tx1"/>
          </a:fontRef>
        </p:style>
      </p:cxnSp>
      <p:cxnSp>
        <p:nvCxnSpPr>
          <p:cNvPr id="9" name="Conector recto 8"/>
          <p:cNvCxnSpPr>
            <a:endCxn id="5" idx="0"/>
          </p:cNvCxnSpPr>
          <p:nvPr/>
        </p:nvCxnSpPr>
        <p:spPr>
          <a:xfrm>
            <a:off x="1071306" y="2045576"/>
            <a:ext cx="1" cy="530597"/>
          </a:xfrm>
          <a:prstGeom prst="line">
            <a:avLst/>
          </a:prstGeom>
          <a:ln>
            <a:solidFill>
              <a:schemeClr val="tx2">
                <a:lumMod val="75000"/>
                <a:lumOff val="25000"/>
              </a:schemeClr>
            </a:solidFill>
          </a:ln>
        </p:spPr>
        <p:style>
          <a:lnRef idx="3">
            <a:schemeClr val="accent5"/>
          </a:lnRef>
          <a:fillRef idx="0">
            <a:schemeClr val="accent5"/>
          </a:fillRef>
          <a:effectRef idx="2">
            <a:schemeClr val="accent5"/>
          </a:effectRef>
          <a:fontRef idx="minor">
            <a:schemeClr val="tx1"/>
          </a:fontRef>
        </p:style>
      </p:cxnSp>
      <p:cxnSp>
        <p:nvCxnSpPr>
          <p:cNvPr id="10" name="Conector recto 9"/>
          <p:cNvCxnSpPr>
            <a:stCxn id="4" idx="0"/>
          </p:cNvCxnSpPr>
          <p:nvPr/>
        </p:nvCxnSpPr>
        <p:spPr>
          <a:xfrm flipV="1">
            <a:off x="3182880" y="2027926"/>
            <a:ext cx="0" cy="548247"/>
          </a:xfrm>
          <a:prstGeom prst="line">
            <a:avLst/>
          </a:prstGeom>
          <a:ln>
            <a:solidFill>
              <a:schemeClr val="tx2">
                <a:lumMod val="75000"/>
                <a:lumOff val="25000"/>
              </a:schemeClr>
            </a:solidFill>
          </a:ln>
        </p:spPr>
        <p:style>
          <a:lnRef idx="3">
            <a:schemeClr val="accent5"/>
          </a:lnRef>
          <a:fillRef idx="0">
            <a:schemeClr val="accent5"/>
          </a:fillRef>
          <a:effectRef idx="2">
            <a:schemeClr val="accent5"/>
          </a:effectRef>
          <a:fontRef idx="minor">
            <a:schemeClr val="tx1"/>
          </a:fontRef>
        </p:style>
      </p:cxnSp>
      <p:cxnSp>
        <p:nvCxnSpPr>
          <p:cNvPr id="11" name="Conector recto 10"/>
          <p:cNvCxnSpPr>
            <a:stCxn id="2" idx="0"/>
          </p:cNvCxnSpPr>
          <p:nvPr/>
        </p:nvCxnSpPr>
        <p:spPr>
          <a:xfrm flipV="1">
            <a:off x="5550332" y="2010276"/>
            <a:ext cx="0" cy="567018"/>
          </a:xfrm>
          <a:prstGeom prst="line">
            <a:avLst/>
          </a:prstGeom>
          <a:ln>
            <a:solidFill>
              <a:schemeClr val="tx2">
                <a:lumMod val="75000"/>
                <a:lumOff val="25000"/>
              </a:schemeClr>
            </a:solidFill>
          </a:ln>
        </p:spPr>
        <p:style>
          <a:lnRef idx="3">
            <a:schemeClr val="accent5"/>
          </a:lnRef>
          <a:fillRef idx="0">
            <a:schemeClr val="accent5"/>
          </a:fillRef>
          <a:effectRef idx="2">
            <a:schemeClr val="accent5"/>
          </a:effectRef>
          <a:fontRef idx="minor">
            <a:schemeClr val="tx1"/>
          </a:fontRef>
        </p:style>
      </p:cxnSp>
      <p:cxnSp>
        <p:nvCxnSpPr>
          <p:cNvPr id="12" name="Conector recto 11"/>
          <p:cNvCxnSpPr>
            <a:stCxn id="3" idx="0"/>
          </p:cNvCxnSpPr>
          <p:nvPr/>
        </p:nvCxnSpPr>
        <p:spPr>
          <a:xfrm flipV="1">
            <a:off x="7917784" y="1996829"/>
            <a:ext cx="0" cy="579344"/>
          </a:xfrm>
          <a:prstGeom prst="line">
            <a:avLst/>
          </a:prstGeom>
          <a:ln>
            <a:solidFill>
              <a:schemeClr val="tx2">
                <a:lumMod val="75000"/>
                <a:lumOff val="25000"/>
              </a:schemeClr>
            </a:solidFill>
          </a:ln>
        </p:spPr>
        <p:style>
          <a:lnRef idx="3">
            <a:schemeClr val="accent5"/>
          </a:lnRef>
          <a:fillRef idx="0">
            <a:schemeClr val="accent5"/>
          </a:fillRef>
          <a:effectRef idx="2">
            <a:schemeClr val="accent5"/>
          </a:effectRef>
          <a:fontRef idx="minor">
            <a:schemeClr val="tx1"/>
          </a:fontRef>
        </p:style>
      </p:cxnSp>
      <p:sp>
        <p:nvSpPr>
          <p:cNvPr id="13" name="Rectángulo 12"/>
          <p:cNvSpPr/>
          <p:nvPr/>
        </p:nvSpPr>
        <p:spPr>
          <a:xfrm>
            <a:off x="3317063" y="4322047"/>
            <a:ext cx="2125404" cy="69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rgbClr val="002060"/>
                </a:solidFill>
                <a:effectLst>
                  <a:outerShdw blurRad="38100" dist="38100" dir="2700000" algn="tl">
                    <a:srgbClr val="000000">
                      <a:alpha val="43137"/>
                    </a:srgbClr>
                  </a:outerShdw>
                </a:effectLst>
              </a:rPr>
              <a:t>Comité del Área de Servicios Generales</a:t>
            </a:r>
          </a:p>
        </p:txBody>
      </p:sp>
    </p:spTree>
    <p:extLst>
      <p:ext uri="{BB962C8B-B14F-4D97-AF65-F5344CB8AC3E}">
        <p14:creationId xmlns:p14="http://schemas.microsoft.com/office/powerpoint/2010/main" val="1488236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9552" y="481236"/>
            <a:ext cx="7920880" cy="584775"/>
          </a:xfrm>
          <a:prstGeom prst="rect">
            <a:avLst/>
          </a:prstGeom>
        </p:spPr>
        <p:txBody>
          <a:bodyPr wrap="square">
            <a:spAutoFit/>
          </a:bodyPr>
          <a:lstStyle/>
          <a:p>
            <a:pPr algn="ctr"/>
            <a:r>
              <a:rPr lang="es-PE" sz="3200" b="1" dirty="0" smtClean="0">
                <a:solidFill>
                  <a:srgbClr val="002060"/>
                </a:solidFill>
              </a:rPr>
              <a:t>FUNCIONES DEL DELEGADO O COORDINADOR</a:t>
            </a:r>
            <a:endParaRPr lang="es-PE" sz="3200" b="1" dirty="0">
              <a:solidFill>
                <a:srgbClr val="002060"/>
              </a:solidFill>
            </a:endParaRPr>
          </a:p>
        </p:txBody>
      </p:sp>
      <p:sp>
        <p:nvSpPr>
          <p:cNvPr id="3" name="Rectángulo 2"/>
          <p:cNvSpPr/>
          <p:nvPr/>
        </p:nvSpPr>
        <p:spPr>
          <a:xfrm>
            <a:off x="179512" y="1273324"/>
            <a:ext cx="5760640" cy="3493264"/>
          </a:xfrm>
          <a:prstGeom prst="rect">
            <a:avLst/>
          </a:prstGeom>
        </p:spPr>
        <p:txBody>
          <a:bodyPr wrap="square">
            <a:spAutoFit/>
          </a:bodyPr>
          <a:lstStyle/>
          <a:p>
            <a:pPr algn="just"/>
            <a:r>
              <a:rPr lang="es-PE" sz="1700" dirty="0">
                <a:solidFill>
                  <a:srgbClr val="231F20"/>
                </a:solidFill>
                <a:latin typeface="Arial" panose="020B0604020202020204" pitchFamily="34" charset="0"/>
                <a:cs typeface="Arial" panose="020B0604020202020204" pitchFamily="34" charset="0"/>
              </a:rPr>
              <a:t>Conjuntamente con los delegados de las otras áreas deben:</a:t>
            </a:r>
          </a:p>
          <a:p>
            <a:pPr algn="just"/>
            <a:endParaRPr lang="es-PE" sz="17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sz="1700" dirty="0">
                <a:solidFill>
                  <a:srgbClr val="231F20"/>
                </a:solidFill>
                <a:latin typeface="Arial" panose="020B0604020202020204" pitchFamily="34" charset="0"/>
                <a:cs typeface="Arial" panose="020B0604020202020204" pitchFamily="34" charset="0"/>
              </a:rPr>
              <a:t>Planear, coordinar y controlar las actividades y el funcionamiento de los distintos servicios  del albergue. </a:t>
            </a:r>
          </a:p>
          <a:p>
            <a:pPr marL="285750" indent="-285750" algn="just">
              <a:buFont typeface="Wingdings" panose="05000000000000000000" pitchFamily="2" charset="2"/>
              <a:buChar char="v"/>
            </a:pPr>
            <a:r>
              <a:rPr lang="es-PE" sz="1700" dirty="0" smtClean="0">
                <a:solidFill>
                  <a:srgbClr val="231F20"/>
                </a:solidFill>
                <a:latin typeface="Arial" panose="020B0604020202020204" pitchFamily="34" charset="0"/>
                <a:cs typeface="Arial" panose="020B0604020202020204" pitchFamily="34" charset="0"/>
              </a:rPr>
              <a:t>Conducir </a:t>
            </a:r>
            <a:r>
              <a:rPr lang="es-PE" sz="1700" dirty="0">
                <a:solidFill>
                  <a:srgbClr val="231F20"/>
                </a:solidFill>
                <a:latin typeface="Arial" panose="020B0604020202020204" pitchFamily="34" charset="0"/>
                <a:cs typeface="Arial" panose="020B0604020202020204" pitchFamily="34" charset="0"/>
              </a:rPr>
              <a:t>la administración de los recursos necesarios para mantener       adecuadamente los albergues.</a:t>
            </a:r>
          </a:p>
          <a:p>
            <a:pPr marL="285750" indent="-285750" algn="just">
              <a:buFont typeface="Wingdings" panose="05000000000000000000" pitchFamily="2" charset="2"/>
              <a:buChar char="v"/>
            </a:pPr>
            <a:r>
              <a:rPr lang="es-PE" sz="1700" dirty="0" smtClean="0">
                <a:solidFill>
                  <a:srgbClr val="231F20"/>
                </a:solidFill>
                <a:latin typeface="Arial" panose="020B0604020202020204" pitchFamily="34" charset="0"/>
                <a:cs typeface="Arial" panose="020B0604020202020204" pitchFamily="34" charset="0"/>
              </a:rPr>
              <a:t>Dar </a:t>
            </a:r>
            <a:r>
              <a:rPr lang="es-PE" sz="1700" dirty="0">
                <a:solidFill>
                  <a:srgbClr val="231F20"/>
                </a:solidFill>
                <a:latin typeface="Arial" panose="020B0604020202020204" pitchFamily="34" charset="0"/>
                <a:cs typeface="Arial" panose="020B0604020202020204" pitchFamily="34" charset="0"/>
              </a:rPr>
              <a:t>cuenta al Grupo de Trabajo de la GRD y a la Plataforma de Defensa Civil  respectivos</a:t>
            </a:r>
            <a:r>
              <a:rPr lang="es-PE" sz="1700" dirty="0" smtClean="0">
                <a:solidFill>
                  <a:srgbClr val="231F20"/>
                </a:solidFill>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v"/>
            </a:pPr>
            <a:r>
              <a:rPr lang="es-PE" sz="1700" dirty="0">
                <a:solidFill>
                  <a:srgbClr val="231F20"/>
                </a:solidFill>
                <a:latin typeface="Arial" panose="020B0604020202020204" pitchFamily="34" charset="0"/>
                <a:cs typeface="Arial" panose="020B0604020202020204" pitchFamily="34" charset="0"/>
              </a:rPr>
              <a:t>Empadronar a las familias que ingresan al albergue y registrar cuando se retiran.</a:t>
            </a:r>
          </a:p>
          <a:p>
            <a:pPr marL="285750" indent="-285750" algn="just">
              <a:buFont typeface="Wingdings" panose="05000000000000000000" pitchFamily="2" charset="2"/>
              <a:buChar char="v"/>
            </a:pPr>
            <a:r>
              <a:rPr lang="es-PE" sz="1700" dirty="0" smtClean="0">
                <a:solidFill>
                  <a:srgbClr val="231F20"/>
                </a:solidFill>
                <a:latin typeface="Arial" panose="020B0604020202020204" pitchFamily="34" charset="0"/>
                <a:cs typeface="Arial" panose="020B0604020202020204" pitchFamily="34" charset="0"/>
              </a:rPr>
              <a:t>Coordinar </a:t>
            </a:r>
            <a:r>
              <a:rPr lang="es-PE" sz="1700" dirty="0">
                <a:solidFill>
                  <a:srgbClr val="231F20"/>
                </a:solidFill>
                <a:latin typeface="Arial" panose="020B0604020202020204" pitchFamily="34" charset="0"/>
                <a:cs typeface="Arial" panose="020B0604020202020204" pitchFamily="34" charset="0"/>
              </a:rPr>
              <a:t>la elaboración del carnet de identificación de los albergados</a:t>
            </a:r>
            <a:r>
              <a:rPr lang="es-PE" sz="1700" dirty="0" smtClean="0">
                <a:solidFill>
                  <a:srgbClr val="231F20"/>
                </a:solidFill>
                <a:latin typeface="Arial" panose="020B0604020202020204" pitchFamily="34" charset="0"/>
                <a:cs typeface="Arial" panose="020B0604020202020204" pitchFamily="34" charset="0"/>
              </a:rPr>
              <a:t>.</a:t>
            </a:r>
            <a:endParaRPr lang="es-PE" sz="1700" dirty="0">
              <a:solidFill>
                <a:srgbClr val="231F2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6300192" y="1277463"/>
            <a:ext cx="2160240" cy="3496032"/>
          </a:xfrm>
          <a:prstGeom prst="rect">
            <a:avLst/>
          </a:prstGeom>
        </p:spPr>
      </p:pic>
    </p:spTree>
    <p:extLst>
      <p:ext uri="{BB962C8B-B14F-4D97-AF65-F5344CB8AC3E}">
        <p14:creationId xmlns:p14="http://schemas.microsoft.com/office/powerpoint/2010/main" val="1803583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0114" t="18500" r="22329" b="15547"/>
          <a:stretch/>
        </p:blipFill>
        <p:spPr>
          <a:xfrm>
            <a:off x="611560" y="337220"/>
            <a:ext cx="7488832" cy="4824536"/>
          </a:xfrm>
          <a:prstGeom prst="rect">
            <a:avLst/>
          </a:prstGeom>
        </p:spPr>
      </p:pic>
    </p:spTree>
    <p:extLst>
      <p:ext uri="{BB962C8B-B14F-4D97-AF65-F5344CB8AC3E}">
        <p14:creationId xmlns:p14="http://schemas.microsoft.com/office/powerpoint/2010/main" val="2551595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153" t="8657" r="9046" b="7672"/>
          <a:stretch/>
        </p:blipFill>
        <p:spPr>
          <a:xfrm>
            <a:off x="179512" y="193203"/>
            <a:ext cx="8784976" cy="5114541"/>
          </a:xfrm>
          <a:prstGeom prst="rect">
            <a:avLst/>
          </a:prstGeom>
        </p:spPr>
      </p:pic>
      <p:sp>
        <p:nvSpPr>
          <p:cNvPr id="3" name="Forma libre 2"/>
          <p:cNvSpPr/>
          <p:nvPr/>
        </p:nvSpPr>
        <p:spPr>
          <a:xfrm>
            <a:off x="3915457" y="2071794"/>
            <a:ext cx="1133621" cy="1088849"/>
          </a:xfrm>
          <a:custGeom>
            <a:avLst/>
            <a:gdLst>
              <a:gd name="connsiteX0" fmla="*/ 80073 w 1133621"/>
              <a:gd name="connsiteY0" fmla="*/ 611771 h 1088849"/>
              <a:gd name="connsiteX1" fmla="*/ 129769 w 1133621"/>
              <a:gd name="connsiteY1" fmla="*/ 621710 h 1088849"/>
              <a:gd name="connsiteX2" fmla="*/ 189404 w 1133621"/>
              <a:gd name="connsiteY2" fmla="*/ 641589 h 1088849"/>
              <a:gd name="connsiteX3" fmla="*/ 318613 w 1133621"/>
              <a:gd name="connsiteY3" fmla="*/ 661467 h 1088849"/>
              <a:gd name="connsiteX4" fmla="*/ 368308 w 1133621"/>
              <a:gd name="connsiteY4" fmla="*/ 671406 h 1088849"/>
              <a:gd name="connsiteX5" fmla="*/ 427943 w 1133621"/>
              <a:gd name="connsiteY5" fmla="*/ 691284 h 1088849"/>
              <a:gd name="connsiteX6" fmla="*/ 497517 w 1133621"/>
              <a:gd name="connsiteY6" fmla="*/ 711163 h 1088849"/>
              <a:gd name="connsiteX7" fmla="*/ 557152 w 1133621"/>
              <a:gd name="connsiteY7" fmla="*/ 740980 h 1088849"/>
              <a:gd name="connsiteX8" fmla="*/ 586969 w 1133621"/>
              <a:gd name="connsiteY8" fmla="*/ 760858 h 1088849"/>
              <a:gd name="connsiteX9" fmla="*/ 646604 w 1133621"/>
              <a:gd name="connsiteY9" fmla="*/ 780736 h 1088849"/>
              <a:gd name="connsiteX10" fmla="*/ 726117 w 1133621"/>
              <a:gd name="connsiteY10" fmla="*/ 820493 h 1088849"/>
              <a:gd name="connsiteX11" fmla="*/ 726117 w 1133621"/>
              <a:gd name="connsiteY11" fmla="*/ 820493 h 1088849"/>
              <a:gd name="connsiteX12" fmla="*/ 755934 w 1133621"/>
              <a:gd name="connsiteY12" fmla="*/ 840371 h 1088849"/>
              <a:gd name="connsiteX13" fmla="*/ 815569 w 1133621"/>
              <a:gd name="connsiteY13" fmla="*/ 860249 h 1088849"/>
              <a:gd name="connsiteX14" fmla="*/ 845386 w 1133621"/>
              <a:gd name="connsiteY14" fmla="*/ 909945 h 1088849"/>
              <a:gd name="connsiteX15" fmla="*/ 914960 w 1133621"/>
              <a:gd name="connsiteY15" fmla="*/ 959641 h 1088849"/>
              <a:gd name="connsiteX16" fmla="*/ 964656 w 1133621"/>
              <a:gd name="connsiteY16" fmla="*/ 999397 h 1088849"/>
              <a:gd name="connsiteX17" fmla="*/ 984534 w 1133621"/>
              <a:gd name="connsiteY17" fmla="*/ 1019276 h 1088849"/>
              <a:gd name="connsiteX18" fmla="*/ 1014352 w 1133621"/>
              <a:gd name="connsiteY18" fmla="*/ 1039154 h 1088849"/>
              <a:gd name="connsiteX19" fmla="*/ 1073986 w 1133621"/>
              <a:gd name="connsiteY19" fmla="*/ 1088849 h 1088849"/>
              <a:gd name="connsiteX20" fmla="*/ 1093865 w 1133621"/>
              <a:gd name="connsiteY20" fmla="*/ 1068971 h 1088849"/>
              <a:gd name="connsiteX21" fmla="*/ 1113743 w 1133621"/>
              <a:gd name="connsiteY21" fmla="*/ 989458 h 1088849"/>
              <a:gd name="connsiteX22" fmla="*/ 1133621 w 1133621"/>
              <a:gd name="connsiteY22" fmla="*/ 919884 h 1088849"/>
              <a:gd name="connsiteX23" fmla="*/ 1123682 w 1133621"/>
              <a:gd name="connsiteY23" fmla="*/ 492502 h 1088849"/>
              <a:gd name="connsiteX24" fmla="*/ 1103804 w 1133621"/>
              <a:gd name="connsiteY24" fmla="*/ 383171 h 1088849"/>
              <a:gd name="connsiteX25" fmla="*/ 1093865 w 1133621"/>
              <a:gd name="connsiteY25" fmla="*/ 303658 h 1088849"/>
              <a:gd name="connsiteX26" fmla="*/ 1083926 w 1133621"/>
              <a:gd name="connsiteY26" fmla="*/ 273841 h 1088849"/>
              <a:gd name="connsiteX27" fmla="*/ 1073986 w 1133621"/>
              <a:gd name="connsiteY27" fmla="*/ 234084 h 1088849"/>
              <a:gd name="connsiteX28" fmla="*/ 1054108 w 1133621"/>
              <a:gd name="connsiteY28" fmla="*/ 144632 h 1088849"/>
              <a:gd name="connsiteX29" fmla="*/ 1034230 w 1133621"/>
              <a:gd name="connsiteY29" fmla="*/ 5484 h 1088849"/>
              <a:gd name="connsiteX30" fmla="*/ 1014352 w 1133621"/>
              <a:gd name="connsiteY30" fmla="*/ 25363 h 1088849"/>
              <a:gd name="connsiteX31" fmla="*/ 994473 w 1133621"/>
              <a:gd name="connsiteY31" fmla="*/ 55180 h 1088849"/>
              <a:gd name="connsiteX32" fmla="*/ 934839 w 1133621"/>
              <a:gd name="connsiteY32" fmla="*/ 94936 h 1088849"/>
              <a:gd name="connsiteX33" fmla="*/ 855326 w 1133621"/>
              <a:gd name="connsiteY33" fmla="*/ 124754 h 1088849"/>
              <a:gd name="connsiteX34" fmla="*/ 765873 w 1133621"/>
              <a:gd name="connsiteY34" fmla="*/ 174449 h 1088849"/>
              <a:gd name="connsiteX35" fmla="*/ 726117 w 1133621"/>
              <a:gd name="connsiteY35" fmla="*/ 184389 h 1088849"/>
              <a:gd name="connsiteX36" fmla="*/ 656543 w 1133621"/>
              <a:gd name="connsiteY36" fmla="*/ 224145 h 1088849"/>
              <a:gd name="connsiteX37" fmla="*/ 596908 w 1133621"/>
              <a:gd name="connsiteY37" fmla="*/ 244023 h 1088849"/>
              <a:gd name="connsiteX38" fmla="*/ 537273 w 1133621"/>
              <a:gd name="connsiteY38" fmla="*/ 273841 h 1088849"/>
              <a:gd name="connsiteX39" fmla="*/ 507456 w 1133621"/>
              <a:gd name="connsiteY39" fmla="*/ 293719 h 1088849"/>
              <a:gd name="connsiteX40" fmla="*/ 447821 w 1133621"/>
              <a:gd name="connsiteY40" fmla="*/ 313597 h 1088849"/>
              <a:gd name="connsiteX41" fmla="*/ 408065 w 1133621"/>
              <a:gd name="connsiteY41" fmla="*/ 333476 h 1088849"/>
              <a:gd name="connsiteX42" fmla="*/ 388186 w 1133621"/>
              <a:gd name="connsiteY42" fmla="*/ 353354 h 1088849"/>
              <a:gd name="connsiteX43" fmla="*/ 328552 w 1133621"/>
              <a:gd name="connsiteY43" fmla="*/ 373232 h 1088849"/>
              <a:gd name="connsiteX44" fmla="*/ 298734 w 1133621"/>
              <a:gd name="connsiteY44" fmla="*/ 383171 h 1088849"/>
              <a:gd name="connsiteX45" fmla="*/ 258978 w 1133621"/>
              <a:gd name="connsiteY45" fmla="*/ 403049 h 1088849"/>
              <a:gd name="connsiteX46" fmla="*/ 179465 w 1133621"/>
              <a:gd name="connsiteY46" fmla="*/ 442806 h 1088849"/>
              <a:gd name="connsiteX47" fmla="*/ 179465 w 1133621"/>
              <a:gd name="connsiteY47" fmla="*/ 442806 h 1088849"/>
              <a:gd name="connsiteX48" fmla="*/ 149647 w 1133621"/>
              <a:gd name="connsiteY48" fmla="*/ 462684 h 1088849"/>
              <a:gd name="connsiteX49" fmla="*/ 90013 w 1133621"/>
              <a:gd name="connsiteY49" fmla="*/ 482563 h 1088849"/>
              <a:gd name="connsiteX50" fmla="*/ 30378 w 1133621"/>
              <a:gd name="connsiteY50" fmla="*/ 522319 h 1088849"/>
              <a:gd name="connsiteX51" fmla="*/ 560 w 1133621"/>
              <a:gd name="connsiteY51" fmla="*/ 532258 h 1088849"/>
              <a:gd name="connsiteX52" fmla="*/ 10500 w 1133621"/>
              <a:gd name="connsiteY52" fmla="*/ 532258 h 108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3621" h="1088849">
                <a:moveTo>
                  <a:pt x="80073" y="611771"/>
                </a:moveTo>
                <a:cubicBezTo>
                  <a:pt x="96638" y="615084"/>
                  <a:pt x="113471" y="617265"/>
                  <a:pt x="129769" y="621710"/>
                </a:cubicBezTo>
                <a:cubicBezTo>
                  <a:pt x="149984" y="627223"/>
                  <a:pt x="168661" y="638626"/>
                  <a:pt x="189404" y="641589"/>
                </a:cubicBezTo>
                <a:cubicBezTo>
                  <a:pt x="241520" y="649034"/>
                  <a:pt x="268050" y="652274"/>
                  <a:pt x="318613" y="661467"/>
                </a:cubicBezTo>
                <a:cubicBezTo>
                  <a:pt x="335234" y="664489"/>
                  <a:pt x="352010" y="666961"/>
                  <a:pt x="368308" y="671406"/>
                </a:cubicBezTo>
                <a:cubicBezTo>
                  <a:pt x="388523" y="676919"/>
                  <a:pt x="407615" y="686202"/>
                  <a:pt x="427943" y="691284"/>
                </a:cubicBezTo>
                <a:cubicBezTo>
                  <a:pt x="440689" y="694470"/>
                  <a:pt x="483253" y="704031"/>
                  <a:pt x="497517" y="711163"/>
                </a:cubicBezTo>
                <a:cubicBezTo>
                  <a:pt x="574575" y="749693"/>
                  <a:pt x="482213" y="716001"/>
                  <a:pt x="557152" y="740980"/>
                </a:cubicBezTo>
                <a:cubicBezTo>
                  <a:pt x="567091" y="747606"/>
                  <a:pt x="576053" y="756007"/>
                  <a:pt x="586969" y="760858"/>
                </a:cubicBezTo>
                <a:cubicBezTo>
                  <a:pt x="606117" y="769368"/>
                  <a:pt x="646604" y="780736"/>
                  <a:pt x="646604" y="780736"/>
                </a:cubicBezTo>
                <a:cubicBezTo>
                  <a:pt x="681298" y="815432"/>
                  <a:pt x="657592" y="797652"/>
                  <a:pt x="726117" y="820493"/>
                </a:cubicBezTo>
                <a:lnTo>
                  <a:pt x="726117" y="820493"/>
                </a:lnTo>
                <a:cubicBezTo>
                  <a:pt x="736056" y="827119"/>
                  <a:pt x="745018" y="835520"/>
                  <a:pt x="755934" y="840371"/>
                </a:cubicBezTo>
                <a:cubicBezTo>
                  <a:pt x="775082" y="848881"/>
                  <a:pt x="815569" y="860249"/>
                  <a:pt x="815569" y="860249"/>
                </a:cubicBezTo>
                <a:cubicBezTo>
                  <a:pt x="889024" y="933707"/>
                  <a:pt x="780867" y="819618"/>
                  <a:pt x="845386" y="909945"/>
                </a:cubicBezTo>
                <a:cubicBezTo>
                  <a:pt x="874864" y="951215"/>
                  <a:pt x="877250" y="947071"/>
                  <a:pt x="914960" y="959641"/>
                </a:cubicBezTo>
                <a:cubicBezTo>
                  <a:pt x="962967" y="1007646"/>
                  <a:pt x="901953" y="949234"/>
                  <a:pt x="964656" y="999397"/>
                </a:cubicBezTo>
                <a:cubicBezTo>
                  <a:pt x="971973" y="1005251"/>
                  <a:pt x="977217" y="1013422"/>
                  <a:pt x="984534" y="1019276"/>
                </a:cubicBezTo>
                <a:cubicBezTo>
                  <a:pt x="993862" y="1026738"/>
                  <a:pt x="1005175" y="1031507"/>
                  <a:pt x="1014352" y="1039154"/>
                </a:cubicBezTo>
                <a:cubicBezTo>
                  <a:pt x="1090885" y="1102931"/>
                  <a:pt x="999951" y="1039492"/>
                  <a:pt x="1073986" y="1088849"/>
                </a:cubicBezTo>
                <a:cubicBezTo>
                  <a:pt x="1080612" y="1082223"/>
                  <a:pt x="1090385" y="1077672"/>
                  <a:pt x="1093865" y="1068971"/>
                </a:cubicBezTo>
                <a:cubicBezTo>
                  <a:pt x="1104012" y="1043605"/>
                  <a:pt x="1105104" y="1015376"/>
                  <a:pt x="1113743" y="989458"/>
                </a:cubicBezTo>
                <a:cubicBezTo>
                  <a:pt x="1128002" y="946682"/>
                  <a:pt x="1121141" y="969805"/>
                  <a:pt x="1133621" y="919884"/>
                </a:cubicBezTo>
                <a:cubicBezTo>
                  <a:pt x="1130308" y="777423"/>
                  <a:pt x="1129266" y="634892"/>
                  <a:pt x="1123682" y="492502"/>
                </a:cubicBezTo>
                <a:cubicBezTo>
                  <a:pt x="1121185" y="428817"/>
                  <a:pt x="1118761" y="428043"/>
                  <a:pt x="1103804" y="383171"/>
                </a:cubicBezTo>
                <a:cubicBezTo>
                  <a:pt x="1100491" y="356667"/>
                  <a:pt x="1098643" y="329938"/>
                  <a:pt x="1093865" y="303658"/>
                </a:cubicBezTo>
                <a:cubicBezTo>
                  <a:pt x="1091991" y="293350"/>
                  <a:pt x="1086804" y="283914"/>
                  <a:pt x="1083926" y="273841"/>
                </a:cubicBezTo>
                <a:cubicBezTo>
                  <a:pt x="1080173" y="260706"/>
                  <a:pt x="1076665" y="247479"/>
                  <a:pt x="1073986" y="234084"/>
                </a:cubicBezTo>
                <a:cubicBezTo>
                  <a:pt x="1056492" y="146617"/>
                  <a:pt x="1073452" y="202664"/>
                  <a:pt x="1054108" y="144632"/>
                </a:cubicBezTo>
                <a:cubicBezTo>
                  <a:pt x="1047482" y="98249"/>
                  <a:pt x="1067360" y="-27647"/>
                  <a:pt x="1034230" y="5484"/>
                </a:cubicBezTo>
                <a:cubicBezTo>
                  <a:pt x="1027604" y="12110"/>
                  <a:pt x="1020206" y="18046"/>
                  <a:pt x="1014352" y="25363"/>
                </a:cubicBezTo>
                <a:cubicBezTo>
                  <a:pt x="1006890" y="34691"/>
                  <a:pt x="1003463" y="47314"/>
                  <a:pt x="994473" y="55180"/>
                </a:cubicBezTo>
                <a:cubicBezTo>
                  <a:pt x="976494" y="70912"/>
                  <a:pt x="957503" y="87381"/>
                  <a:pt x="934839" y="94936"/>
                </a:cubicBezTo>
                <a:cubicBezTo>
                  <a:pt x="912525" y="102375"/>
                  <a:pt x="873149" y="114852"/>
                  <a:pt x="855326" y="124754"/>
                </a:cubicBezTo>
                <a:cubicBezTo>
                  <a:pt x="772143" y="170966"/>
                  <a:pt x="862348" y="142290"/>
                  <a:pt x="765873" y="174449"/>
                </a:cubicBezTo>
                <a:cubicBezTo>
                  <a:pt x="752914" y="178769"/>
                  <a:pt x="738907" y="179593"/>
                  <a:pt x="726117" y="184389"/>
                </a:cubicBezTo>
                <a:cubicBezTo>
                  <a:pt x="599155" y="232001"/>
                  <a:pt x="760380" y="177996"/>
                  <a:pt x="656543" y="224145"/>
                </a:cubicBezTo>
                <a:cubicBezTo>
                  <a:pt x="637395" y="232655"/>
                  <a:pt x="596908" y="244023"/>
                  <a:pt x="596908" y="244023"/>
                </a:cubicBezTo>
                <a:cubicBezTo>
                  <a:pt x="511467" y="300987"/>
                  <a:pt x="619564" y="232696"/>
                  <a:pt x="537273" y="273841"/>
                </a:cubicBezTo>
                <a:cubicBezTo>
                  <a:pt x="526589" y="279183"/>
                  <a:pt x="518372" y="288868"/>
                  <a:pt x="507456" y="293719"/>
                </a:cubicBezTo>
                <a:cubicBezTo>
                  <a:pt x="488308" y="302229"/>
                  <a:pt x="466562" y="304226"/>
                  <a:pt x="447821" y="313597"/>
                </a:cubicBezTo>
                <a:cubicBezTo>
                  <a:pt x="434569" y="320223"/>
                  <a:pt x="420393" y="325257"/>
                  <a:pt x="408065" y="333476"/>
                </a:cubicBezTo>
                <a:cubicBezTo>
                  <a:pt x="400268" y="338674"/>
                  <a:pt x="396568" y="349163"/>
                  <a:pt x="388186" y="353354"/>
                </a:cubicBezTo>
                <a:cubicBezTo>
                  <a:pt x="369445" y="362724"/>
                  <a:pt x="348430" y="366606"/>
                  <a:pt x="328552" y="373232"/>
                </a:cubicBezTo>
                <a:cubicBezTo>
                  <a:pt x="318613" y="376545"/>
                  <a:pt x="308105" y="378486"/>
                  <a:pt x="298734" y="383171"/>
                </a:cubicBezTo>
                <a:lnTo>
                  <a:pt x="258978" y="403049"/>
                </a:lnTo>
                <a:cubicBezTo>
                  <a:pt x="224284" y="437745"/>
                  <a:pt x="247990" y="419965"/>
                  <a:pt x="179465" y="442806"/>
                </a:cubicBezTo>
                <a:lnTo>
                  <a:pt x="179465" y="442806"/>
                </a:lnTo>
                <a:cubicBezTo>
                  <a:pt x="169526" y="449432"/>
                  <a:pt x="160563" y="457832"/>
                  <a:pt x="149647" y="462684"/>
                </a:cubicBezTo>
                <a:cubicBezTo>
                  <a:pt x="130500" y="471194"/>
                  <a:pt x="107447" y="470940"/>
                  <a:pt x="90013" y="482563"/>
                </a:cubicBezTo>
                <a:cubicBezTo>
                  <a:pt x="70135" y="495815"/>
                  <a:pt x="53043" y="514764"/>
                  <a:pt x="30378" y="522319"/>
                </a:cubicBezTo>
                <a:cubicBezTo>
                  <a:pt x="20439" y="525632"/>
                  <a:pt x="9931" y="527573"/>
                  <a:pt x="560" y="532258"/>
                </a:cubicBezTo>
                <a:cubicBezTo>
                  <a:pt x="-2404" y="533740"/>
                  <a:pt x="7187" y="532258"/>
                  <a:pt x="10500" y="53225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Forma libre 3"/>
          <p:cNvSpPr/>
          <p:nvPr/>
        </p:nvSpPr>
        <p:spPr>
          <a:xfrm>
            <a:off x="3935896" y="2604052"/>
            <a:ext cx="149087" cy="119627"/>
          </a:xfrm>
          <a:custGeom>
            <a:avLst/>
            <a:gdLst>
              <a:gd name="connsiteX0" fmla="*/ 0 w 149087"/>
              <a:gd name="connsiteY0" fmla="*/ 0 h 119627"/>
              <a:gd name="connsiteX1" fmla="*/ 29817 w 149087"/>
              <a:gd name="connsiteY1" fmla="*/ 49696 h 119627"/>
              <a:gd name="connsiteX2" fmla="*/ 49695 w 149087"/>
              <a:gd name="connsiteY2" fmla="*/ 79513 h 119627"/>
              <a:gd name="connsiteX3" fmla="*/ 109330 w 149087"/>
              <a:gd name="connsiteY3" fmla="*/ 99391 h 119627"/>
              <a:gd name="connsiteX4" fmla="*/ 149087 w 149087"/>
              <a:gd name="connsiteY4" fmla="*/ 119270 h 11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7" h="119627">
                <a:moveTo>
                  <a:pt x="0" y="0"/>
                </a:moveTo>
                <a:cubicBezTo>
                  <a:pt x="9939" y="16565"/>
                  <a:pt x="19578" y="33314"/>
                  <a:pt x="29817" y="49696"/>
                </a:cubicBezTo>
                <a:cubicBezTo>
                  <a:pt x="36148" y="59826"/>
                  <a:pt x="39565" y="73182"/>
                  <a:pt x="49695" y="79513"/>
                </a:cubicBezTo>
                <a:cubicBezTo>
                  <a:pt x="67464" y="90618"/>
                  <a:pt x="109330" y="99391"/>
                  <a:pt x="109330" y="99391"/>
                </a:cubicBezTo>
                <a:cubicBezTo>
                  <a:pt x="133893" y="123956"/>
                  <a:pt x="119837" y="119270"/>
                  <a:pt x="149087" y="11927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Forma libre 4"/>
          <p:cNvSpPr/>
          <p:nvPr/>
        </p:nvSpPr>
        <p:spPr>
          <a:xfrm>
            <a:off x="2847519" y="1206556"/>
            <a:ext cx="909472" cy="343948"/>
          </a:xfrm>
          <a:custGeom>
            <a:avLst/>
            <a:gdLst>
              <a:gd name="connsiteX0" fmla="*/ 5011 w 909472"/>
              <a:gd name="connsiteY0" fmla="*/ 25896 h 343948"/>
              <a:gd name="connsiteX1" fmla="*/ 173977 w 909472"/>
              <a:gd name="connsiteY1" fmla="*/ 244557 h 343948"/>
              <a:gd name="connsiteX2" fmla="*/ 213733 w 909472"/>
              <a:gd name="connsiteY2" fmla="*/ 274374 h 343948"/>
              <a:gd name="connsiteX3" fmla="*/ 263429 w 909472"/>
              <a:gd name="connsiteY3" fmla="*/ 314131 h 343948"/>
              <a:gd name="connsiteX4" fmla="*/ 293246 w 909472"/>
              <a:gd name="connsiteY4" fmla="*/ 334009 h 343948"/>
              <a:gd name="connsiteX5" fmla="*/ 333003 w 909472"/>
              <a:gd name="connsiteY5" fmla="*/ 343948 h 343948"/>
              <a:gd name="connsiteX6" fmla="*/ 581481 w 909472"/>
              <a:gd name="connsiteY6" fmla="*/ 334009 h 343948"/>
              <a:gd name="connsiteX7" fmla="*/ 670933 w 909472"/>
              <a:gd name="connsiteY7" fmla="*/ 314131 h 343948"/>
              <a:gd name="connsiteX8" fmla="*/ 700751 w 909472"/>
              <a:gd name="connsiteY8" fmla="*/ 304192 h 343948"/>
              <a:gd name="connsiteX9" fmla="*/ 740507 w 909472"/>
              <a:gd name="connsiteY9" fmla="*/ 284314 h 343948"/>
              <a:gd name="connsiteX10" fmla="*/ 760385 w 909472"/>
              <a:gd name="connsiteY10" fmla="*/ 264435 h 343948"/>
              <a:gd name="connsiteX11" fmla="*/ 849838 w 909472"/>
              <a:gd name="connsiteY11" fmla="*/ 194861 h 343948"/>
              <a:gd name="connsiteX12" fmla="*/ 889594 w 909472"/>
              <a:gd name="connsiteY12" fmla="*/ 105409 h 343948"/>
              <a:gd name="connsiteX13" fmla="*/ 909472 w 909472"/>
              <a:gd name="connsiteY13" fmla="*/ 75592 h 343948"/>
              <a:gd name="connsiteX14" fmla="*/ 899533 w 909472"/>
              <a:gd name="connsiteY14" fmla="*/ 45774 h 343948"/>
              <a:gd name="connsiteX15" fmla="*/ 780264 w 909472"/>
              <a:gd name="connsiteY15" fmla="*/ 65653 h 343948"/>
              <a:gd name="connsiteX16" fmla="*/ 750446 w 909472"/>
              <a:gd name="connsiteY16" fmla="*/ 75592 h 343948"/>
              <a:gd name="connsiteX17" fmla="*/ 442333 w 909472"/>
              <a:gd name="connsiteY17" fmla="*/ 85531 h 343948"/>
              <a:gd name="connsiteX18" fmla="*/ 183916 w 909472"/>
              <a:gd name="connsiteY18" fmla="*/ 75592 h 343948"/>
              <a:gd name="connsiteX19" fmla="*/ 134220 w 909472"/>
              <a:gd name="connsiteY19" fmla="*/ 45774 h 343948"/>
              <a:gd name="connsiteX20" fmla="*/ 104403 w 909472"/>
              <a:gd name="connsiteY20" fmla="*/ 35835 h 343948"/>
              <a:gd name="connsiteX21" fmla="*/ 74585 w 909472"/>
              <a:gd name="connsiteY21" fmla="*/ 15957 h 343948"/>
              <a:gd name="connsiteX22" fmla="*/ 44768 w 909472"/>
              <a:gd name="connsiteY22" fmla="*/ 6018 h 343948"/>
              <a:gd name="connsiteX23" fmla="*/ 5011 w 909472"/>
              <a:gd name="connsiteY23" fmla="*/ 25896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9472" h="343948">
                <a:moveTo>
                  <a:pt x="5011" y="25896"/>
                </a:moveTo>
                <a:cubicBezTo>
                  <a:pt x="26546" y="65652"/>
                  <a:pt x="114731" y="174026"/>
                  <a:pt x="173977" y="244557"/>
                </a:cubicBezTo>
                <a:cubicBezTo>
                  <a:pt x="184631" y="257241"/>
                  <a:pt x="202020" y="262661"/>
                  <a:pt x="213733" y="274374"/>
                </a:cubicBezTo>
                <a:cubicBezTo>
                  <a:pt x="258690" y="319332"/>
                  <a:pt x="205380" y="294782"/>
                  <a:pt x="263429" y="314131"/>
                </a:cubicBezTo>
                <a:cubicBezTo>
                  <a:pt x="273368" y="320757"/>
                  <a:pt x="282267" y="329304"/>
                  <a:pt x="293246" y="334009"/>
                </a:cubicBezTo>
                <a:cubicBezTo>
                  <a:pt x="305802" y="339390"/>
                  <a:pt x="319343" y="343948"/>
                  <a:pt x="333003" y="343948"/>
                </a:cubicBezTo>
                <a:cubicBezTo>
                  <a:pt x="415895" y="343948"/>
                  <a:pt x="498655" y="337322"/>
                  <a:pt x="581481" y="334009"/>
                </a:cubicBezTo>
                <a:cubicBezTo>
                  <a:pt x="615643" y="327177"/>
                  <a:pt x="638179" y="323489"/>
                  <a:pt x="670933" y="314131"/>
                </a:cubicBezTo>
                <a:cubicBezTo>
                  <a:pt x="681007" y="311253"/>
                  <a:pt x="691121" y="308319"/>
                  <a:pt x="700751" y="304192"/>
                </a:cubicBezTo>
                <a:cubicBezTo>
                  <a:pt x="714369" y="298356"/>
                  <a:pt x="727255" y="290940"/>
                  <a:pt x="740507" y="284314"/>
                </a:cubicBezTo>
                <a:cubicBezTo>
                  <a:pt x="747133" y="277688"/>
                  <a:pt x="752888" y="270058"/>
                  <a:pt x="760385" y="264435"/>
                </a:cubicBezTo>
                <a:cubicBezTo>
                  <a:pt x="809642" y="227492"/>
                  <a:pt x="816114" y="235330"/>
                  <a:pt x="849838" y="194861"/>
                </a:cubicBezTo>
                <a:cubicBezTo>
                  <a:pt x="917266" y="113947"/>
                  <a:pt x="802917" y="235425"/>
                  <a:pt x="889594" y="105409"/>
                </a:cubicBezTo>
                <a:lnTo>
                  <a:pt x="909472" y="75592"/>
                </a:lnTo>
                <a:cubicBezTo>
                  <a:pt x="906159" y="65653"/>
                  <a:pt x="909979" y="46578"/>
                  <a:pt x="899533" y="45774"/>
                </a:cubicBezTo>
                <a:cubicBezTo>
                  <a:pt x="859347" y="42683"/>
                  <a:pt x="818501" y="52908"/>
                  <a:pt x="780264" y="65653"/>
                </a:cubicBezTo>
                <a:cubicBezTo>
                  <a:pt x="770325" y="68966"/>
                  <a:pt x="760905" y="74977"/>
                  <a:pt x="750446" y="75592"/>
                </a:cubicBezTo>
                <a:cubicBezTo>
                  <a:pt x="647866" y="81626"/>
                  <a:pt x="545037" y="82218"/>
                  <a:pt x="442333" y="85531"/>
                </a:cubicBezTo>
                <a:cubicBezTo>
                  <a:pt x="356194" y="82218"/>
                  <a:pt x="269914" y="81523"/>
                  <a:pt x="183916" y="75592"/>
                </a:cubicBezTo>
                <a:cubicBezTo>
                  <a:pt x="141497" y="72667"/>
                  <a:pt x="164826" y="64138"/>
                  <a:pt x="134220" y="45774"/>
                </a:cubicBezTo>
                <a:cubicBezTo>
                  <a:pt x="125236" y="40384"/>
                  <a:pt x="113774" y="40520"/>
                  <a:pt x="104403" y="35835"/>
                </a:cubicBezTo>
                <a:cubicBezTo>
                  <a:pt x="93719" y="30493"/>
                  <a:pt x="85269" y="21299"/>
                  <a:pt x="74585" y="15957"/>
                </a:cubicBezTo>
                <a:cubicBezTo>
                  <a:pt x="65214" y="11272"/>
                  <a:pt x="54495" y="9909"/>
                  <a:pt x="44768" y="6018"/>
                </a:cubicBezTo>
                <a:cubicBezTo>
                  <a:pt x="37890" y="3267"/>
                  <a:pt x="-16524" y="-13860"/>
                  <a:pt x="5011" y="2589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Forma libre 5"/>
          <p:cNvSpPr/>
          <p:nvPr/>
        </p:nvSpPr>
        <p:spPr>
          <a:xfrm>
            <a:off x="8527611" y="3969364"/>
            <a:ext cx="449425" cy="741850"/>
          </a:xfrm>
          <a:custGeom>
            <a:avLst/>
            <a:gdLst>
              <a:gd name="connsiteX0" fmla="*/ 407667 w 449425"/>
              <a:gd name="connsiteY0" fmla="*/ 6288 h 741850"/>
              <a:gd name="connsiteX1" fmla="*/ 159189 w 449425"/>
              <a:gd name="connsiteY1" fmla="*/ 224949 h 741850"/>
              <a:gd name="connsiteX2" fmla="*/ 119432 w 449425"/>
              <a:gd name="connsiteY2" fmla="*/ 254766 h 741850"/>
              <a:gd name="connsiteX3" fmla="*/ 99554 w 449425"/>
              <a:gd name="connsiteY3" fmla="*/ 274645 h 741850"/>
              <a:gd name="connsiteX4" fmla="*/ 59798 w 449425"/>
              <a:gd name="connsiteY4" fmla="*/ 304462 h 741850"/>
              <a:gd name="connsiteX5" fmla="*/ 20041 w 449425"/>
              <a:gd name="connsiteY5" fmla="*/ 344219 h 741850"/>
              <a:gd name="connsiteX6" fmla="*/ 163 w 449425"/>
              <a:gd name="connsiteY6" fmla="*/ 403853 h 741850"/>
              <a:gd name="connsiteX7" fmla="*/ 20041 w 449425"/>
              <a:gd name="connsiteY7" fmla="*/ 543001 h 741850"/>
              <a:gd name="connsiteX8" fmla="*/ 59798 w 449425"/>
              <a:gd name="connsiteY8" fmla="*/ 592697 h 741850"/>
              <a:gd name="connsiteX9" fmla="*/ 139311 w 449425"/>
              <a:gd name="connsiteY9" fmla="*/ 612575 h 741850"/>
              <a:gd name="connsiteX10" fmla="*/ 198946 w 449425"/>
              <a:gd name="connsiteY10" fmla="*/ 632453 h 741850"/>
              <a:gd name="connsiteX11" fmla="*/ 228763 w 449425"/>
              <a:gd name="connsiteY11" fmla="*/ 642393 h 741850"/>
              <a:gd name="connsiteX12" fmla="*/ 288398 w 449425"/>
              <a:gd name="connsiteY12" fmla="*/ 672210 h 741850"/>
              <a:gd name="connsiteX13" fmla="*/ 318215 w 449425"/>
              <a:gd name="connsiteY13" fmla="*/ 692088 h 741850"/>
              <a:gd name="connsiteX14" fmla="*/ 377850 w 449425"/>
              <a:gd name="connsiteY14" fmla="*/ 711966 h 741850"/>
              <a:gd name="connsiteX15" fmla="*/ 397728 w 449425"/>
              <a:gd name="connsiteY15" fmla="*/ 731845 h 741850"/>
              <a:gd name="connsiteX16" fmla="*/ 407667 w 449425"/>
              <a:gd name="connsiteY16" fmla="*/ 513184 h 741850"/>
              <a:gd name="connsiteX17" fmla="*/ 397728 w 449425"/>
              <a:gd name="connsiteY17" fmla="*/ 483366 h 741850"/>
              <a:gd name="connsiteX18" fmla="*/ 407667 w 449425"/>
              <a:gd name="connsiteY18" fmla="*/ 6288 h 74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425" h="741850">
                <a:moveTo>
                  <a:pt x="407667" y="6288"/>
                </a:moveTo>
                <a:cubicBezTo>
                  <a:pt x="367911" y="-36781"/>
                  <a:pt x="242754" y="152910"/>
                  <a:pt x="159189" y="224949"/>
                </a:cubicBezTo>
                <a:cubicBezTo>
                  <a:pt x="146642" y="235765"/>
                  <a:pt x="132158" y="244161"/>
                  <a:pt x="119432" y="254766"/>
                </a:cubicBezTo>
                <a:cubicBezTo>
                  <a:pt x="112233" y="260765"/>
                  <a:pt x="106753" y="268646"/>
                  <a:pt x="99554" y="274645"/>
                </a:cubicBezTo>
                <a:cubicBezTo>
                  <a:pt x="86829" y="285250"/>
                  <a:pt x="72264" y="293554"/>
                  <a:pt x="59798" y="304462"/>
                </a:cubicBezTo>
                <a:cubicBezTo>
                  <a:pt x="45693" y="316803"/>
                  <a:pt x="20041" y="344219"/>
                  <a:pt x="20041" y="344219"/>
                </a:cubicBezTo>
                <a:cubicBezTo>
                  <a:pt x="13415" y="364097"/>
                  <a:pt x="-1734" y="382986"/>
                  <a:pt x="163" y="403853"/>
                </a:cubicBezTo>
                <a:cubicBezTo>
                  <a:pt x="2702" y="431788"/>
                  <a:pt x="920" y="504758"/>
                  <a:pt x="20041" y="543001"/>
                </a:cubicBezTo>
                <a:cubicBezTo>
                  <a:pt x="25846" y="554612"/>
                  <a:pt x="46589" y="584772"/>
                  <a:pt x="59798" y="592697"/>
                </a:cubicBezTo>
                <a:cubicBezTo>
                  <a:pt x="76553" y="602750"/>
                  <a:pt x="126246" y="609012"/>
                  <a:pt x="139311" y="612575"/>
                </a:cubicBezTo>
                <a:cubicBezTo>
                  <a:pt x="159526" y="618088"/>
                  <a:pt x="179068" y="625827"/>
                  <a:pt x="198946" y="632453"/>
                </a:cubicBezTo>
                <a:cubicBezTo>
                  <a:pt x="208885" y="635766"/>
                  <a:pt x="220046" y="636582"/>
                  <a:pt x="228763" y="642393"/>
                </a:cubicBezTo>
                <a:cubicBezTo>
                  <a:pt x="267297" y="668083"/>
                  <a:pt x="247248" y="658494"/>
                  <a:pt x="288398" y="672210"/>
                </a:cubicBezTo>
                <a:cubicBezTo>
                  <a:pt x="298337" y="678836"/>
                  <a:pt x="307299" y="687237"/>
                  <a:pt x="318215" y="692088"/>
                </a:cubicBezTo>
                <a:cubicBezTo>
                  <a:pt x="337363" y="700598"/>
                  <a:pt x="377850" y="711966"/>
                  <a:pt x="377850" y="711966"/>
                </a:cubicBezTo>
                <a:cubicBezTo>
                  <a:pt x="384476" y="718592"/>
                  <a:pt x="389693" y="727024"/>
                  <a:pt x="397728" y="731845"/>
                </a:cubicBezTo>
                <a:cubicBezTo>
                  <a:pt x="501402" y="794050"/>
                  <a:pt x="419014" y="547227"/>
                  <a:pt x="407667" y="513184"/>
                </a:cubicBezTo>
                <a:cubicBezTo>
                  <a:pt x="404354" y="503245"/>
                  <a:pt x="397951" y="493841"/>
                  <a:pt x="397728" y="483366"/>
                </a:cubicBezTo>
                <a:cubicBezTo>
                  <a:pt x="394627" y="337625"/>
                  <a:pt x="447423" y="49357"/>
                  <a:pt x="407667" y="628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687250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96387" y="337220"/>
            <a:ext cx="4454169" cy="523220"/>
          </a:xfrm>
          <a:prstGeom prst="rect">
            <a:avLst/>
          </a:prstGeom>
        </p:spPr>
        <p:txBody>
          <a:bodyPr wrap="none">
            <a:spAutoFit/>
          </a:bodyPr>
          <a:lstStyle/>
          <a:p>
            <a:pPr algn="ctr"/>
            <a:r>
              <a:rPr lang="es-PE" sz="2800" b="1" dirty="0" smtClean="0">
                <a:solidFill>
                  <a:srgbClr val="002060"/>
                </a:solidFill>
              </a:rPr>
              <a:t>COMITÉ DEL ÁREA DE SALUD</a:t>
            </a:r>
            <a:endParaRPr lang="es-PE" sz="2800" b="1" dirty="0">
              <a:solidFill>
                <a:srgbClr val="002060"/>
              </a:solidFill>
            </a:endParaRPr>
          </a:p>
        </p:txBody>
      </p:sp>
      <p:sp>
        <p:nvSpPr>
          <p:cNvPr id="3" name="Rectángulo 2"/>
          <p:cNvSpPr/>
          <p:nvPr/>
        </p:nvSpPr>
        <p:spPr>
          <a:xfrm>
            <a:off x="3923928" y="879632"/>
            <a:ext cx="4572000" cy="3785652"/>
          </a:xfrm>
          <a:prstGeom prst="rect">
            <a:avLst/>
          </a:prstGeom>
        </p:spPr>
        <p:txBody>
          <a:bodyPr>
            <a:spAutoFit/>
          </a:bodyPr>
          <a:lstStyle/>
          <a:p>
            <a:pPr marL="342900" indent="-342900" algn="just">
              <a:buFont typeface="Wingdings" panose="05000000000000000000" pitchFamily="2" charset="2"/>
              <a:buChar char="v"/>
            </a:pPr>
            <a:r>
              <a:rPr lang="es-PE" sz="2400" dirty="0">
                <a:solidFill>
                  <a:srgbClr val="231F20"/>
                </a:solidFill>
                <a:latin typeface="Arial" panose="020B0604020202020204" pitchFamily="34" charset="0"/>
                <a:cs typeface="Arial" panose="020B0604020202020204" pitchFamily="34" charset="0"/>
              </a:rPr>
              <a:t>Definir un lugar específico para dar el servicio de salud, dicho ambiente debe ser accesible a todos y contar con privacidad.</a:t>
            </a:r>
          </a:p>
          <a:p>
            <a:pPr marL="342900" indent="-342900" algn="just">
              <a:buFont typeface="Wingdings" panose="05000000000000000000" pitchFamily="2" charset="2"/>
              <a:buChar char="v"/>
            </a:pPr>
            <a:r>
              <a:rPr lang="es-PE" sz="2400" dirty="0">
                <a:solidFill>
                  <a:srgbClr val="231F20"/>
                </a:solidFill>
                <a:latin typeface="Arial" panose="020B0604020202020204" pitchFamily="34" charset="0"/>
                <a:cs typeface="Arial" panose="020B0604020202020204" pitchFamily="34" charset="0"/>
              </a:rPr>
              <a:t>Clasificar a los enfermos y heridos mediante el </a:t>
            </a:r>
            <a:r>
              <a:rPr lang="es-PE" sz="2400" dirty="0" err="1" smtClean="0">
                <a:solidFill>
                  <a:srgbClr val="231F20"/>
                </a:solidFill>
                <a:latin typeface="Arial" panose="020B0604020202020204" pitchFamily="34" charset="0"/>
                <a:cs typeface="Arial" panose="020B0604020202020204" pitchFamily="34" charset="0"/>
              </a:rPr>
              <a:t>triaje</a:t>
            </a:r>
            <a:r>
              <a:rPr lang="es-PE" sz="2400" dirty="0">
                <a:solidFill>
                  <a:srgbClr val="231F20"/>
                </a:solidFill>
                <a:latin typeface="Arial" panose="020B0604020202020204" pitchFamily="34" charset="0"/>
                <a:cs typeface="Arial" panose="020B0604020202020204" pitchFamily="34" charset="0"/>
              </a:rPr>
              <a:t>.</a:t>
            </a:r>
          </a:p>
          <a:p>
            <a:pPr marL="342900" indent="-342900" algn="just">
              <a:buFont typeface="Wingdings" panose="05000000000000000000" pitchFamily="2" charset="2"/>
              <a:buChar char="v"/>
            </a:pPr>
            <a:r>
              <a:rPr lang="es-PE" sz="2400" dirty="0">
                <a:solidFill>
                  <a:srgbClr val="231F20"/>
                </a:solidFill>
                <a:latin typeface="Arial" panose="020B0604020202020204" pitchFamily="34" charset="0"/>
                <a:cs typeface="Arial" panose="020B0604020202020204" pitchFamily="34" charset="0"/>
              </a:rPr>
              <a:t>Organizar brigadas de salud para atender a los albergados.</a:t>
            </a:r>
            <a:endParaRPr lang="es-PE" sz="2400" dirty="0">
              <a:solidFill>
                <a:srgbClr val="231F2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314940" y="1345332"/>
            <a:ext cx="3577772" cy="2520280"/>
          </a:xfrm>
          <a:prstGeom prst="rect">
            <a:avLst/>
          </a:prstGeom>
        </p:spPr>
      </p:pic>
    </p:spTree>
    <p:extLst>
      <p:ext uri="{BB962C8B-B14F-4D97-AF65-F5344CB8AC3E}">
        <p14:creationId xmlns:p14="http://schemas.microsoft.com/office/powerpoint/2010/main" val="2340219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79712" y="337220"/>
            <a:ext cx="5229509" cy="523220"/>
          </a:xfrm>
          <a:prstGeom prst="rect">
            <a:avLst/>
          </a:prstGeom>
        </p:spPr>
        <p:txBody>
          <a:bodyPr wrap="none">
            <a:spAutoFit/>
          </a:bodyPr>
          <a:lstStyle/>
          <a:p>
            <a:r>
              <a:rPr lang="es-PE" sz="2800" b="1" dirty="0" smtClean="0">
                <a:solidFill>
                  <a:srgbClr val="002060"/>
                </a:solidFill>
              </a:rPr>
              <a:t>COMITÉ DEL ÁREA DE SEGURIDAD</a:t>
            </a:r>
            <a:endParaRPr lang="es-PE" sz="2800" b="1" dirty="0">
              <a:solidFill>
                <a:srgbClr val="002060"/>
              </a:solidFill>
            </a:endParaRPr>
          </a:p>
        </p:txBody>
      </p:sp>
      <p:sp>
        <p:nvSpPr>
          <p:cNvPr id="3" name="Rectángulo 2"/>
          <p:cNvSpPr/>
          <p:nvPr/>
        </p:nvSpPr>
        <p:spPr>
          <a:xfrm>
            <a:off x="234333" y="860440"/>
            <a:ext cx="5561803" cy="3970318"/>
          </a:xfrm>
          <a:prstGeom prst="rect">
            <a:avLst/>
          </a:prstGeom>
        </p:spPr>
        <p:txBody>
          <a:bodyPr wrap="square">
            <a:spAutoFit/>
          </a:bodyPr>
          <a:lstStyle/>
          <a:p>
            <a:r>
              <a:rPr lang="es-PE" dirty="0">
                <a:solidFill>
                  <a:srgbClr val="231F20"/>
                </a:solidFill>
                <a:latin typeface="Arial" panose="020B0604020202020204" pitchFamily="34" charset="0"/>
                <a:cs typeface="Arial" panose="020B0604020202020204" pitchFamily="34" charset="0"/>
              </a:rPr>
              <a:t>Esta área es responsable de:</a:t>
            </a:r>
          </a:p>
          <a:p>
            <a:endParaRPr lang="es-PE" dirty="0">
              <a:solidFill>
                <a:srgbClr val="231F2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Empadronar a los damnificados, especificando las pérdidas sufridas por estos y sus necesidades para considerar la ayuda que se los proporcionará, estableciendo orden de prioridades.</a:t>
            </a:r>
          </a:p>
          <a:p>
            <a:pPr marL="342900" indent="-342900" algn="just">
              <a:buFont typeface="Wingdings" panose="05000000000000000000" pitchFamily="2" charset="2"/>
              <a:buChar char="v"/>
            </a:pPr>
            <a:r>
              <a:rPr lang="es-PE" dirty="0" smtClean="0">
                <a:solidFill>
                  <a:srgbClr val="231F20"/>
                </a:solidFill>
                <a:latin typeface="Arial" panose="020B0604020202020204" pitchFamily="34" charset="0"/>
                <a:cs typeface="Arial" panose="020B0604020202020204" pitchFamily="34" charset="0"/>
              </a:rPr>
              <a:t>Velar </a:t>
            </a:r>
            <a:r>
              <a:rPr lang="es-PE" dirty="0">
                <a:solidFill>
                  <a:srgbClr val="231F20"/>
                </a:solidFill>
                <a:latin typeface="Arial" panose="020B0604020202020204" pitchFamily="34" charset="0"/>
                <a:cs typeface="Arial" panose="020B0604020202020204" pitchFamily="34" charset="0"/>
              </a:rPr>
              <a:t>por el mantenimiento del orden en las actividades que se desarrollan en el albergue.</a:t>
            </a:r>
          </a:p>
          <a:p>
            <a:pPr marL="342900" indent="-342900" algn="just">
              <a:buFont typeface="Wingdings" panose="05000000000000000000" pitchFamily="2" charset="2"/>
              <a:buChar char="v"/>
            </a:pPr>
            <a:r>
              <a:rPr lang="es-PE" dirty="0" smtClean="0">
                <a:solidFill>
                  <a:srgbClr val="231F20"/>
                </a:solidFill>
                <a:latin typeface="Arial" panose="020B0604020202020204" pitchFamily="34" charset="0"/>
                <a:cs typeface="Arial" panose="020B0604020202020204" pitchFamily="34" charset="0"/>
              </a:rPr>
              <a:t>Elaborar </a:t>
            </a:r>
            <a:r>
              <a:rPr lang="es-PE" dirty="0">
                <a:solidFill>
                  <a:srgbClr val="231F20"/>
                </a:solidFill>
                <a:latin typeface="Arial" panose="020B0604020202020204" pitchFamily="34" charset="0"/>
                <a:cs typeface="Arial" panose="020B0604020202020204" pitchFamily="34" charset="0"/>
              </a:rPr>
              <a:t>un cronograma de rondas de vigilancia permanente.</a:t>
            </a:r>
          </a:p>
          <a:p>
            <a:pPr marL="342900" indent="-342900" algn="just">
              <a:buFont typeface="Wingdings" panose="05000000000000000000" pitchFamily="2" charset="2"/>
              <a:buChar char="v"/>
            </a:pPr>
            <a:r>
              <a:rPr lang="es-PE" dirty="0" smtClean="0">
                <a:solidFill>
                  <a:srgbClr val="231F20"/>
                </a:solidFill>
                <a:latin typeface="Arial" panose="020B0604020202020204" pitchFamily="34" charset="0"/>
                <a:cs typeface="Arial" panose="020B0604020202020204" pitchFamily="34" charset="0"/>
              </a:rPr>
              <a:t>Garantizar </a:t>
            </a:r>
            <a:r>
              <a:rPr lang="es-PE" dirty="0">
                <a:solidFill>
                  <a:srgbClr val="231F20"/>
                </a:solidFill>
                <a:latin typeface="Arial" panose="020B0604020202020204" pitchFamily="34" charset="0"/>
                <a:cs typeface="Arial" panose="020B0604020202020204" pitchFamily="34" charset="0"/>
              </a:rPr>
              <a:t>la seguridad y protección del campamento controlando el ingreso de personas extrañas que intentan acciones delictivas.</a:t>
            </a:r>
          </a:p>
        </p:txBody>
      </p:sp>
      <p:pic>
        <p:nvPicPr>
          <p:cNvPr id="4" name="Imagen 3"/>
          <p:cNvPicPr>
            <a:picLocks noChangeAspect="1"/>
          </p:cNvPicPr>
          <p:nvPr/>
        </p:nvPicPr>
        <p:blipFill>
          <a:blip r:embed="rId2"/>
          <a:stretch>
            <a:fillRect/>
          </a:stretch>
        </p:blipFill>
        <p:spPr>
          <a:xfrm>
            <a:off x="5812088" y="1561356"/>
            <a:ext cx="3082264" cy="2808312"/>
          </a:xfrm>
          <a:prstGeom prst="rect">
            <a:avLst/>
          </a:prstGeom>
        </p:spPr>
      </p:pic>
    </p:spTree>
    <p:extLst>
      <p:ext uri="{BB962C8B-B14F-4D97-AF65-F5344CB8AC3E}">
        <p14:creationId xmlns:p14="http://schemas.microsoft.com/office/powerpoint/2010/main" val="8372301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3648" y="265212"/>
            <a:ext cx="6336704" cy="523220"/>
          </a:xfrm>
          <a:prstGeom prst="rect">
            <a:avLst/>
          </a:prstGeom>
        </p:spPr>
        <p:txBody>
          <a:bodyPr wrap="square">
            <a:spAutoFit/>
          </a:bodyPr>
          <a:lstStyle/>
          <a:p>
            <a:pPr algn="ctr"/>
            <a:r>
              <a:rPr lang="es-PE" sz="2800" b="1" dirty="0" smtClean="0">
                <a:solidFill>
                  <a:srgbClr val="002060"/>
                </a:solidFill>
              </a:rPr>
              <a:t>COMITÉ DEL ÁREA DE BIENESTAR SOCIAL</a:t>
            </a:r>
            <a:endParaRPr lang="es-PE" sz="2800" b="1" dirty="0">
              <a:solidFill>
                <a:srgbClr val="002060"/>
              </a:solidFill>
            </a:endParaRPr>
          </a:p>
        </p:txBody>
      </p:sp>
      <p:sp>
        <p:nvSpPr>
          <p:cNvPr id="3" name="Rectángulo 2"/>
          <p:cNvSpPr/>
          <p:nvPr/>
        </p:nvSpPr>
        <p:spPr>
          <a:xfrm>
            <a:off x="3635896" y="1158339"/>
            <a:ext cx="5184576" cy="3139321"/>
          </a:xfrm>
          <a:prstGeom prst="rect">
            <a:avLst/>
          </a:prstGeom>
        </p:spPr>
        <p:txBody>
          <a:bodyPr wrap="square">
            <a:spAutoFit/>
          </a:bodyPr>
          <a:lstStyle/>
          <a:p>
            <a:pPr algn="just"/>
            <a:r>
              <a:rPr lang="es-PE" dirty="0">
                <a:solidFill>
                  <a:srgbClr val="231F20"/>
                </a:solidFill>
                <a:latin typeface="Arial" panose="020B0604020202020204" pitchFamily="34" charset="0"/>
                <a:cs typeface="Arial" panose="020B0604020202020204" pitchFamily="34" charset="0"/>
              </a:rPr>
              <a:t>Su accionar principal está en:</a:t>
            </a:r>
          </a:p>
          <a:p>
            <a:pPr algn="just"/>
            <a:endParaRPr lang="es-PE" dirty="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Planificar y desarrollar actividades recreativas, culturales y religiosas. </a:t>
            </a:r>
            <a:endParaRPr lang="es-PE" dirty="0" smtClean="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dirty="0" smtClean="0">
                <a:solidFill>
                  <a:srgbClr val="231F20"/>
                </a:solidFill>
                <a:latin typeface="Arial" panose="020B0604020202020204" pitchFamily="34" charset="0"/>
                <a:cs typeface="Arial" panose="020B0604020202020204" pitchFamily="34" charset="0"/>
              </a:rPr>
              <a:t>Destinar </a:t>
            </a:r>
            <a:r>
              <a:rPr lang="es-PE" dirty="0">
                <a:solidFill>
                  <a:srgbClr val="231F20"/>
                </a:solidFill>
                <a:latin typeface="Arial" panose="020B0604020202020204" pitchFamily="34" charset="0"/>
                <a:cs typeface="Arial" panose="020B0604020202020204" pitchFamily="34" charset="0"/>
              </a:rPr>
              <a:t>un ambiente para la recreación de niños y niñas, así como para la realización de sus  tareas escolares</a:t>
            </a:r>
            <a:r>
              <a:rPr lang="es-PE" dirty="0" smtClean="0">
                <a:solidFill>
                  <a:srgbClr val="231F20"/>
                </a:solidFill>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v"/>
            </a:pPr>
            <a:r>
              <a:rPr lang="es-PE" dirty="0">
                <a:latin typeface="Arial" panose="020B0604020202020204" pitchFamily="34" charset="0"/>
                <a:cs typeface="Arial" panose="020B0604020202020204" pitchFamily="34" charset="0"/>
              </a:rPr>
              <a:t>Organizar con las personas albergadas campañas educativas para el mantenimiento de los ambientes internos del albergue y del entorno del mismo</a:t>
            </a:r>
            <a:r>
              <a:rPr lang="es-PE" dirty="0" smtClean="0">
                <a:latin typeface="Arial" panose="020B0604020202020204" pitchFamily="34" charset="0"/>
                <a:cs typeface="Arial" panose="020B0604020202020204" pitchFamily="34" charset="0"/>
              </a:rPr>
              <a:t>.</a:t>
            </a:r>
            <a:endParaRPr lang="es-PE"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179512" y="1484257"/>
            <a:ext cx="3456384" cy="2527405"/>
          </a:xfrm>
          <a:prstGeom prst="rect">
            <a:avLst/>
          </a:prstGeom>
        </p:spPr>
      </p:pic>
    </p:spTree>
    <p:extLst>
      <p:ext uri="{BB962C8B-B14F-4D97-AF65-F5344CB8AC3E}">
        <p14:creationId xmlns:p14="http://schemas.microsoft.com/office/powerpoint/2010/main" val="456832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51335" y="409228"/>
            <a:ext cx="5789405" cy="523220"/>
          </a:xfrm>
          <a:prstGeom prst="rect">
            <a:avLst/>
          </a:prstGeom>
        </p:spPr>
        <p:txBody>
          <a:bodyPr wrap="none">
            <a:spAutoFit/>
          </a:bodyPr>
          <a:lstStyle/>
          <a:p>
            <a:pPr algn="ctr"/>
            <a:r>
              <a:rPr lang="es-PE" sz="2800" b="1" dirty="0" smtClean="0">
                <a:solidFill>
                  <a:srgbClr val="002060"/>
                </a:solidFill>
              </a:rPr>
              <a:t>COMITÉ DEL ÁREA DE ALIMENTACIÓN</a:t>
            </a:r>
            <a:endParaRPr lang="es-PE" sz="2800" b="1" dirty="0">
              <a:solidFill>
                <a:srgbClr val="002060"/>
              </a:solidFill>
            </a:endParaRPr>
          </a:p>
        </p:txBody>
      </p:sp>
      <p:sp>
        <p:nvSpPr>
          <p:cNvPr id="3" name="Rectángulo 2"/>
          <p:cNvSpPr/>
          <p:nvPr/>
        </p:nvSpPr>
        <p:spPr>
          <a:xfrm>
            <a:off x="251520" y="932448"/>
            <a:ext cx="5040560" cy="3693319"/>
          </a:xfrm>
          <a:prstGeom prst="rect">
            <a:avLst/>
          </a:prstGeom>
        </p:spPr>
        <p:txBody>
          <a:bodyPr wrap="square">
            <a:spAutoFit/>
          </a:bodyPr>
          <a:lstStyle/>
          <a:p>
            <a:r>
              <a:rPr lang="es-PE" dirty="0">
                <a:solidFill>
                  <a:srgbClr val="231F20"/>
                </a:solidFill>
                <a:latin typeface="Arial" panose="020B0604020202020204" pitchFamily="34" charset="0"/>
                <a:cs typeface="Arial" panose="020B0604020202020204" pitchFamily="34" charset="0"/>
              </a:rPr>
              <a:t>Básicamente desarrolla las siguientes acciones:</a:t>
            </a:r>
          </a:p>
          <a:p>
            <a:pPr algn="just"/>
            <a:endParaRPr lang="es-PE" dirty="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Programar los horarios de servicio de alimentación y el espacio en el cual se distribuirá.</a:t>
            </a:r>
          </a:p>
          <a:p>
            <a:pPr marL="285750" indent="-285750" algn="just">
              <a:buFont typeface="Wingdings" panose="05000000000000000000" pitchFamily="2" charset="2"/>
              <a:buChar char="v"/>
            </a:pPr>
            <a:r>
              <a:rPr lang="es-PE" dirty="0" smtClean="0">
                <a:solidFill>
                  <a:srgbClr val="231F20"/>
                </a:solidFill>
                <a:latin typeface="Arial" panose="020B0604020202020204" pitchFamily="34" charset="0"/>
                <a:cs typeface="Arial" panose="020B0604020202020204" pitchFamily="34" charset="0"/>
              </a:rPr>
              <a:t>Definir </a:t>
            </a:r>
            <a:r>
              <a:rPr lang="es-PE" dirty="0">
                <a:solidFill>
                  <a:srgbClr val="231F20"/>
                </a:solidFill>
                <a:latin typeface="Arial" panose="020B0604020202020204" pitchFamily="34" charset="0"/>
                <a:cs typeface="Arial" panose="020B0604020202020204" pitchFamily="34" charset="0"/>
              </a:rPr>
              <a:t>los turnos de damnificados para la preparación de los alimentos y la limpieza del ambiente en donde se cocina.</a:t>
            </a:r>
          </a:p>
          <a:p>
            <a:pPr marL="285750" indent="-285750" algn="just">
              <a:buFont typeface="Wingdings" panose="05000000000000000000" pitchFamily="2" charset="2"/>
              <a:buChar char="v"/>
            </a:pPr>
            <a:r>
              <a:rPr lang="es-PE" dirty="0" smtClean="0">
                <a:solidFill>
                  <a:srgbClr val="231F20"/>
                </a:solidFill>
                <a:latin typeface="Arial" panose="020B0604020202020204" pitchFamily="34" charset="0"/>
                <a:cs typeface="Arial" panose="020B0604020202020204" pitchFamily="34" charset="0"/>
              </a:rPr>
              <a:t>Administrar </a:t>
            </a:r>
            <a:r>
              <a:rPr lang="es-PE" dirty="0">
                <a:solidFill>
                  <a:srgbClr val="231F20"/>
                </a:solidFill>
                <a:latin typeface="Arial" panose="020B0604020202020204" pitchFamily="34" charset="0"/>
                <a:cs typeface="Arial" panose="020B0604020202020204" pitchFamily="34" charset="0"/>
              </a:rPr>
              <a:t>correctamente todos los recursos alimenticios.</a:t>
            </a:r>
          </a:p>
          <a:p>
            <a:pPr marL="285750" indent="-285750" algn="just">
              <a:buFont typeface="Wingdings" panose="05000000000000000000" pitchFamily="2" charset="2"/>
              <a:buChar char="v"/>
            </a:pPr>
            <a:r>
              <a:rPr lang="es-PE" dirty="0" smtClean="0">
                <a:solidFill>
                  <a:srgbClr val="231F20"/>
                </a:solidFill>
                <a:latin typeface="Arial" panose="020B0604020202020204" pitchFamily="34" charset="0"/>
                <a:cs typeface="Arial" panose="020B0604020202020204" pitchFamily="34" charset="0"/>
              </a:rPr>
              <a:t>Garantizar </a:t>
            </a:r>
            <a:r>
              <a:rPr lang="es-PE" dirty="0">
                <a:solidFill>
                  <a:srgbClr val="231F20"/>
                </a:solidFill>
                <a:latin typeface="Arial" panose="020B0604020202020204" pitchFamily="34" charset="0"/>
                <a:cs typeface="Arial" panose="020B0604020202020204" pitchFamily="34" charset="0"/>
              </a:rPr>
              <a:t>el almacenamiento de los alimentos.</a:t>
            </a:r>
          </a:p>
        </p:txBody>
      </p:sp>
      <p:pic>
        <p:nvPicPr>
          <p:cNvPr id="4" name="Imagen 3"/>
          <p:cNvPicPr>
            <a:picLocks noChangeAspect="1"/>
          </p:cNvPicPr>
          <p:nvPr/>
        </p:nvPicPr>
        <p:blipFill>
          <a:blip r:embed="rId2"/>
          <a:stretch>
            <a:fillRect/>
          </a:stretch>
        </p:blipFill>
        <p:spPr>
          <a:xfrm>
            <a:off x="5417610" y="932448"/>
            <a:ext cx="3231281" cy="4215394"/>
          </a:xfrm>
          <a:prstGeom prst="rect">
            <a:avLst/>
          </a:prstGeom>
        </p:spPr>
      </p:pic>
    </p:spTree>
    <p:extLst>
      <p:ext uri="{BB962C8B-B14F-4D97-AF65-F5344CB8AC3E}">
        <p14:creationId xmlns:p14="http://schemas.microsoft.com/office/powerpoint/2010/main" val="1945515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07704" y="265212"/>
            <a:ext cx="5875326" cy="461665"/>
          </a:xfrm>
          <a:prstGeom prst="rect">
            <a:avLst/>
          </a:prstGeom>
        </p:spPr>
        <p:txBody>
          <a:bodyPr wrap="none">
            <a:spAutoFit/>
          </a:bodyPr>
          <a:lstStyle/>
          <a:p>
            <a:r>
              <a:rPr lang="es-PE" sz="2400" b="1" dirty="0" smtClean="0">
                <a:solidFill>
                  <a:srgbClr val="002060"/>
                </a:solidFill>
              </a:rPr>
              <a:t>COMITÉ DEL ÁREA DE SERVICIOS GENERALES</a:t>
            </a:r>
            <a:endParaRPr lang="es-PE" sz="2400" b="1" dirty="0">
              <a:solidFill>
                <a:srgbClr val="002060"/>
              </a:solidFill>
            </a:endParaRPr>
          </a:p>
        </p:txBody>
      </p:sp>
      <p:sp>
        <p:nvSpPr>
          <p:cNvPr id="3" name="Rectángulo 2"/>
          <p:cNvSpPr/>
          <p:nvPr/>
        </p:nvSpPr>
        <p:spPr>
          <a:xfrm>
            <a:off x="4067944" y="1201316"/>
            <a:ext cx="4572000" cy="3693319"/>
          </a:xfrm>
          <a:prstGeom prst="rect">
            <a:avLst/>
          </a:prstGeom>
        </p:spPr>
        <p:txBody>
          <a:bodyPr>
            <a:spAutoFit/>
          </a:bodyPr>
          <a:lstStyle/>
          <a:p>
            <a:pPr marL="285750" indent="-28575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Organizar brigadas de limpieza de las áreas comunes.</a:t>
            </a:r>
          </a:p>
          <a:p>
            <a:pPr marL="285750" indent="-285750" algn="just">
              <a:buFont typeface="Wingdings" panose="05000000000000000000" pitchFamily="2" charset="2"/>
              <a:buChar char="v"/>
            </a:pPr>
            <a:endParaRPr lang="es-PE" dirty="0">
              <a:solidFill>
                <a:srgbClr val="231F2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Velar por el uso racional del agua.</a:t>
            </a:r>
          </a:p>
          <a:p>
            <a:pPr marL="342900" indent="-342900" algn="just">
              <a:buFont typeface="Wingdings" panose="05000000000000000000" pitchFamily="2" charset="2"/>
              <a:buChar char="v"/>
            </a:pPr>
            <a:endParaRPr lang="es-PE" dirty="0">
              <a:solidFill>
                <a:srgbClr val="231F2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Establecer turnos para el empleo de los ambientes comunes, los cuales se diseñarán teniendo en  cuenta medidas de seguridad y de intimidad de varones, damas, niños y niñas.</a:t>
            </a:r>
          </a:p>
          <a:p>
            <a:pPr marL="342900" indent="-342900" algn="just">
              <a:buFont typeface="Wingdings" panose="05000000000000000000" pitchFamily="2" charset="2"/>
              <a:buChar char="v"/>
            </a:pPr>
            <a:endParaRPr lang="es-PE" dirty="0">
              <a:solidFill>
                <a:srgbClr val="231F2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v"/>
            </a:pPr>
            <a:r>
              <a:rPr lang="es-PE" dirty="0">
                <a:solidFill>
                  <a:srgbClr val="231F20"/>
                </a:solidFill>
                <a:latin typeface="Arial" panose="020B0604020202020204" pitchFamily="34" charset="0"/>
                <a:cs typeface="Arial" panose="020B0604020202020204" pitchFamily="34" charset="0"/>
              </a:rPr>
              <a:t>Señalizar el albergue temporal.</a:t>
            </a:r>
          </a:p>
          <a:p>
            <a:pPr marL="342900" indent="-342900" algn="just">
              <a:buFont typeface="Wingdings" panose="05000000000000000000" pitchFamily="2" charset="2"/>
              <a:buChar char="v"/>
            </a:pPr>
            <a:endParaRPr lang="es-PE" dirty="0">
              <a:solidFill>
                <a:srgbClr val="231F20"/>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866825" y="2799220"/>
            <a:ext cx="2390775" cy="1914525"/>
          </a:xfrm>
          <a:prstGeom prst="rect">
            <a:avLst/>
          </a:prstGeom>
        </p:spPr>
      </p:pic>
      <p:pic>
        <p:nvPicPr>
          <p:cNvPr id="5" name="Imagen 4"/>
          <p:cNvPicPr>
            <a:picLocks noChangeAspect="1"/>
          </p:cNvPicPr>
          <p:nvPr/>
        </p:nvPicPr>
        <p:blipFill>
          <a:blip r:embed="rId3"/>
          <a:stretch>
            <a:fillRect/>
          </a:stretch>
        </p:blipFill>
        <p:spPr>
          <a:xfrm>
            <a:off x="971600" y="1057300"/>
            <a:ext cx="2286000" cy="1714500"/>
          </a:xfrm>
          <a:prstGeom prst="rect">
            <a:avLst/>
          </a:prstGeom>
        </p:spPr>
      </p:pic>
    </p:spTree>
    <p:extLst>
      <p:ext uri="{BB962C8B-B14F-4D97-AF65-F5344CB8AC3E}">
        <p14:creationId xmlns:p14="http://schemas.microsoft.com/office/powerpoint/2010/main" val="27422503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3608" y="265212"/>
            <a:ext cx="7641772" cy="1107996"/>
          </a:xfrm>
          <a:prstGeom prst="rect">
            <a:avLst/>
          </a:prstGeom>
        </p:spPr>
        <p:txBody>
          <a:bodyPr wrap="square">
            <a:spAutoFit/>
          </a:bodyPr>
          <a:lstStyle/>
          <a:p>
            <a:pPr algn="just"/>
            <a:r>
              <a:rPr lang="es-PE" sz="2200" dirty="0">
                <a:solidFill>
                  <a:srgbClr val="231F20"/>
                </a:solidFill>
                <a:latin typeface="Arial" panose="020B0604020202020204" pitchFamily="34" charset="0"/>
                <a:cs typeface="Arial" panose="020B0604020202020204" pitchFamily="34" charset="0"/>
              </a:rPr>
              <a:t>Es recomendable que cada carpa o módulo temporal de vivienda, se identifique para la pronta ubicación </a:t>
            </a:r>
            <a:r>
              <a:rPr lang="es-PE" sz="2200" dirty="0" smtClean="0">
                <a:solidFill>
                  <a:srgbClr val="231F20"/>
                </a:solidFill>
                <a:latin typeface="Arial" panose="020B0604020202020204" pitchFamily="34" charset="0"/>
                <a:cs typeface="Arial" panose="020B0604020202020204" pitchFamily="34" charset="0"/>
              </a:rPr>
              <a:t>de </a:t>
            </a:r>
            <a:r>
              <a:rPr lang="es-PE" sz="2200" dirty="0">
                <a:solidFill>
                  <a:srgbClr val="231F20"/>
                </a:solidFill>
                <a:latin typeface="Arial" panose="020B0604020202020204" pitchFamily="34" charset="0"/>
                <a:cs typeface="Arial" panose="020B0604020202020204" pitchFamily="34" charset="0"/>
              </a:rPr>
              <a:t>la familia albergada, por ejemplo.</a:t>
            </a:r>
            <a:endParaRPr lang="es-PE" sz="22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2195736" y="1489348"/>
            <a:ext cx="4464496" cy="3296858"/>
          </a:xfrm>
          <a:prstGeom prst="rect">
            <a:avLst/>
          </a:prstGeom>
        </p:spPr>
      </p:pic>
    </p:spTree>
    <p:extLst>
      <p:ext uri="{BB962C8B-B14F-4D97-AF65-F5344CB8AC3E}">
        <p14:creationId xmlns:p14="http://schemas.microsoft.com/office/powerpoint/2010/main" val="4149384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 y="-45082"/>
            <a:ext cx="9216131" cy="5760082"/>
          </a:xfrm>
        </p:spPr>
      </p:pic>
      <p:sp>
        <p:nvSpPr>
          <p:cNvPr id="3" name="Rectángulo 2"/>
          <p:cNvSpPr/>
          <p:nvPr/>
        </p:nvSpPr>
        <p:spPr>
          <a:xfrm>
            <a:off x="3600168" y="443505"/>
            <a:ext cx="2006255" cy="523220"/>
          </a:xfrm>
          <a:prstGeom prst="rect">
            <a:avLst/>
          </a:prstGeom>
          <a:noFill/>
        </p:spPr>
        <p:txBody>
          <a:bodyPr wrap="none" lIns="91440" tIns="45720" rIns="91440" bIns="45720">
            <a:spAutoFit/>
          </a:bodyPr>
          <a:lstStyle/>
          <a:p>
            <a:pPr algn="ctr"/>
            <a:r>
              <a:rPr lang="es-ES" sz="2800" b="1" u="sng" cap="none" spc="0" dirty="0" smtClean="0">
                <a:ln w="0"/>
                <a:solidFill>
                  <a:schemeClr val="tx1"/>
                </a:solidFill>
              </a:rPr>
              <a:t>CONTENIDO</a:t>
            </a:r>
            <a:endParaRPr lang="es-ES" sz="2800" b="1" u="sng" cap="none" spc="0" dirty="0">
              <a:ln w="0"/>
              <a:solidFill>
                <a:schemeClr val="tx1"/>
              </a:solidFill>
            </a:endParaRPr>
          </a:p>
        </p:txBody>
      </p:sp>
      <p:sp>
        <p:nvSpPr>
          <p:cNvPr id="5" name="CuadroTexto 4"/>
          <p:cNvSpPr txBox="1"/>
          <p:nvPr/>
        </p:nvSpPr>
        <p:spPr>
          <a:xfrm>
            <a:off x="197885" y="1345332"/>
            <a:ext cx="8635441" cy="2462213"/>
          </a:xfrm>
          <a:prstGeom prst="rect">
            <a:avLst/>
          </a:prstGeom>
          <a:noFill/>
        </p:spPr>
        <p:txBody>
          <a:bodyPr wrap="none" rtlCol="0">
            <a:spAutoFit/>
          </a:bodyPr>
          <a:lstStyle/>
          <a:p>
            <a:pPr marL="542925" indent="-542925">
              <a:buAutoNum type="romanUcPeriod"/>
            </a:pPr>
            <a:r>
              <a:rPr lang="es-PE" sz="2200" b="1" dirty="0" smtClean="0"/>
              <a:t>CONSIDERACIONES GENERALES</a:t>
            </a:r>
          </a:p>
          <a:p>
            <a:pPr marL="542925" indent="-542925">
              <a:buAutoNum type="romanUcPeriod"/>
            </a:pPr>
            <a:r>
              <a:rPr lang="es-PE" sz="2200" b="1" dirty="0" smtClean="0"/>
              <a:t>TIPOS DE ALBERGUES</a:t>
            </a:r>
          </a:p>
          <a:p>
            <a:pPr marL="542925" indent="-542925">
              <a:buAutoNum type="romanUcPeriod"/>
            </a:pPr>
            <a:r>
              <a:rPr lang="es-PE" sz="2200" b="1" dirty="0" smtClean="0"/>
              <a:t>PRINCIPIOS QUE GUIAN LA INSTALACIÓN Y GESTIÓN DE ALBERGUES</a:t>
            </a:r>
          </a:p>
          <a:p>
            <a:pPr marL="542925" indent="-542925">
              <a:buAutoNum type="romanUcPeriod"/>
            </a:pPr>
            <a:r>
              <a:rPr lang="es-PE" sz="2200" b="1" dirty="0" smtClean="0"/>
              <a:t>PROPÓSITO DE LOS ALBERGUES</a:t>
            </a:r>
          </a:p>
          <a:p>
            <a:pPr marL="542925" indent="-542925">
              <a:buAutoNum type="romanUcPeriod"/>
            </a:pPr>
            <a:r>
              <a:rPr lang="es-PE" sz="2200" b="1" dirty="0" smtClean="0"/>
              <a:t>IDENTIFICACIÓN Y SELECCIÓN DE UN ALBERGUE</a:t>
            </a:r>
          </a:p>
          <a:p>
            <a:pPr marL="542925" indent="-542925">
              <a:buAutoNum type="romanUcPeriod"/>
            </a:pPr>
            <a:r>
              <a:rPr lang="es-PE" sz="2200" b="1" dirty="0" smtClean="0"/>
              <a:t>ORGANIZACIÓN DE UN ALBERGUE TEMPORAL</a:t>
            </a:r>
          </a:p>
          <a:p>
            <a:pPr marL="542925" indent="-542925">
              <a:buAutoNum type="romanUcPeriod"/>
            </a:pPr>
            <a:r>
              <a:rPr lang="es-PE" sz="2200" b="1" dirty="0" smtClean="0">
                <a:solidFill>
                  <a:srgbClr val="FF0000"/>
                </a:solidFill>
              </a:rPr>
              <a:t>APERTURA </a:t>
            </a:r>
            <a:r>
              <a:rPr lang="es-PE" sz="2200" b="1" dirty="0" smtClean="0">
                <a:solidFill>
                  <a:srgbClr val="FF0000"/>
                </a:solidFill>
              </a:rPr>
              <a:t>Y CIERRE DE UNA ALBERGUE TEMPORAL</a:t>
            </a:r>
            <a:endParaRPr lang="es-PE" sz="2200" b="1" dirty="0">
              <a:solidFill>
                <a:srgbClr val="FF0000"/>
              </a:solidFill>
            </a:endParaRPr>
          </a:p>
        </p:txBody>
      </p:sp>
      <p:pic>
        <p:nvPicPr>
          <p:cNvPr id="6" name="Imagen 5"/>
          <p:cNvPicPr>
            <a:picLocks noChangeAspect="1"/>
          </p:cNvPicPr>
          <p:nvPr/>
        </p:nvPicPr>
        <p:blipFill>
          <a:blip r:embed="rId3"/>
          <a:stretch>
            <a:fillRect/>
          </a:stretch>
        </p:blipFill>
        <p:spPr>
          <a:xfrm>
            <a:off x="6582743" y="4981934"/>
            <a:ext cx="2016224" cy="467854"/>
          </a:xfrm>
          <a:prstGeom prst="rect">
            <a:avLst/>
          </a:prstGeom>
        </p:spPr>
      </p:pic>
    </p:spTree>
    <p:extLst>
      <p:ext uri="{BB962C8B-B14F-4D97-AF65-F5344CB8AC3E}">
        <p14:creationId xmlns:p14="http://schemas.microsoft.com/office/powerpoint/2010/main" val="238353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51720" y="913284"/>
            <a:ext cx="4572000" cy="3416320"/>
          </a:xfrm>
          <a:prstGeom prst="rect">
            <a:avLst/>
          </a:prstGeom>
        </p:spPr>
        <p:txBody>
          <a:bodyPr>
            <a:spAutoFit/>
          </a:bodyPr>
          <a:lstStyle/>
          <a:p>
            <a:pPr algn="ctr"/>
            <a:r>
              <a:rPr lang="es-PE" sz="5400" b="1" dirty="0">
                <a:solidFill>
                  <a:srgbClr val="002060"/>
                </a:solidFill>
                <a:effectLst>
                  <a:outerShdw blurRad="38100" dist="38100" dir="2700000" algn="tl">
                    <a:srgbClr val="000000">
                      <a:alpha val="43137"/>
                    </a:srgbClr>
                  </a:outerShdw>
                </a:effectLst>
              </a:rPr>
              <a:t>APERTURA Y CIERRE DE UN ALBERGUE TEMPORAL</a:t>
            </a:r>
            <a:endParaRPr lang="es-PE" sz="5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22918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67744" y="193204"/>
            <a:ext cx="4090607" cy="769441"/>
          </a:xfrm>
          <a:prstGeom prst="rect">
            <a:avLst/>
          </a:prstGeom>
        </p:spPr>
        <p:txBody>
          <a:bodyPr wrap="none">
            <a:spAutoFit/>
          </a:bodyPr>
          <a:lstStyle/>
          <a:p>
            <a:r>
              <a:rPr lang="es-PE" sz="4400" b="1" dirty="0">
                <a:solidFill>
                  <a:srgbClr val="002060"/>
                </a:solidFill>
                <a:effectLst>
                  <a:outerShdw blurRad="38100" dist="38100" dir="2700000" algn="tl">
                    <a:srgbClr val="000000">
                      <a:alpha val="43137"/>
                    </a:srgbClr>
                  </a:outerShdw>
                </a:effectLst>
              </a:rPr>
              <a:t>Fase de apertura</a:t>
            </a:r>
          </a:p>
        </p:txBody>
      </p:sp>
      <p:sp>
        <p:nvSpPr>
          <p:cNvPr id="3" name="Rectángulo 2"/>
          <p:cNvSpPr/>
          <p:nvPr/>
        </p:nvSpPr>
        <p:spPr>
          <a:xfrm>
            <a:off x="539552" y="962645"/>
            <a:ext cx="7940039" cy="4124206"/>
          </a:xfrm>
          <a:prstGeom prst="rect">
            <a:avLst/>
          </a:prstGeom>
        </p:spPr>
        <p:txBody>
          <a:bodyPr wrap="square">
            <a:spAutoFit/>
          </a:bodyPr>
          <a:lstStyle/>
          <a:p>
            <a:pPr marL="285750" indent="-285750" algn="just">
              <a:buFont typeface="Wingdings" panose="05000000000000000000" pitchFamily="2" charset="2"/>
              <a:buChar char="v"/>
            </a:pPr>
            <a:r>
              <a:rPr lang="es-PE" sz="2200" dirty="0">
                <a:latin typeface="Arial" panose="020B0604020202020204" pitchFamily="34" charset="0"/>
                <a:cs typeface="Arial" panose="020B0604020202020204" pitchFamily="34" charset="0"/>
              </a:rPr>
              <a:t>Las autoridades regionales y locales toman la decisión de aperturar un albergue </a:t>
            </a:r>
            <a:r>
              <a:rPr lang="es-PE" sz="2200" dirty="0" smtClean="0">
                <a:latin typeface="Arial" panose="020B0604020202020204" pitchFamily="34" charset="0"/>
                <a:cs typeface="Arial" panose="020B0604020202020204" pitchFamily="34" charset="0"/>
              </a:rPr>
              <a:t>temporal ante </a:t>
            </a:r>
            <a:r>
              <a:rPr lang="es-PE" sz="2200" dirty="0">
                <a:latin typeface="Arial" panose="020B0604020202020204" pitchFamily="34" charset="0"/>
                <a:cs typeface="Arial" panose="020B0604020202020204" pitchFamily="34" charset="0"/>
              </a:rPr>
              <a:t>la ocurrencia de una emergencia o desastre que ha dejado sin condiciones de vivienda </a:t>
            </a:r>
            <a:r>
              <a:rPr lang="es-PE" sz="2200" dirty="0" smtClean="0">
                <a:latin typeface="Arial" panose="020B0604020202020204" pitchFamily="34" charset="0"/>
                <a:cs typeface="Arial" panose="020B0604020202020204" pitchFamily="34" charset="0"/>
              </a:rPr>
              <a:t>a una </a:t>
            </a:r>
            <a:r>
              <a:rPr lang="es-PE" sz="2200" dirty="0">
                <a:latin typeface="Arial" panose="020B0604020202020204" pitchFamily="34" charset="0"/>
                <a:cs typeface="Arial" panose="020B0604020202020204" pitchFamily="34" charset="0"/>
              </a:rPr>
              <a:t>determinada población o ante la ocurrencia de un peligro </a:t>
            </a:r>
            <a:r>
              <a:rPr lang="es-PE" sz="2200" dirty="0" smtClean="0">
                <a:latin typeface="Arial" panose="020B0604020202020204" pitchFamily="34" charset="0"/>
                <a:cs typeface="Arial" panose="020B0604020202020204" pitchFamily="34" charset="0"/>
              </a:rPr>
              <a:t>inminente.</a:t>
            </a:r>
          </a:p>
          <a:p>
            <a:pPr marL="285750" indent="-285750" algn="just">
              <a:buFont typeface="Wingdings" panose="05000000000000000000" pitchFamily="2" charset="2"/>
              <a:buChar char="v"/>
            </a:pPr>
            <a:endParaRPr lang="es-PE" sz="2200" dirty="0" smtClean="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sz="2200" dirty="0" smtClean="0">
                <a:solidFill>
                  <a:srgbClr val="231F20"/>
                </a:solidFill>
                <a:latin typeface="Arial" panose="020B0604020202020204" pitchFamily="34" charset="0"/>
                <a:cs typeface="Arial" panose="020B0604020202020204" pitchFamily="34" charset="0"/>
              </a:rPr>
              <a:t>No </a:t>
            </a:r>
            <a:r>
              <a:rPr lang="es-PE" sz="2200" dirty="0">
                <a:solidFill>
                  <a:srgbClr val="231F20"/>
                </a:solidFill>
                <a:latin typeface="Arial" panose="020B0604020202020204" pitchFamily="34" charset="0"/>
                <a:cs typeface="Arial" panose="020B0604020202020204" pitchFamily="34" charset="0"/>
              </a:rPr>
              <a:t>se  requiere contar con Declaratoria de Estado de Emergencia para instalar </a:t>
            </a:r>
            <a:r>
              <a:rPr lang="es-PE" sz="2200" dirty="0" smtClean="0">
                <a:solidFill>
                  <a:srgbClr val="231F20"/>
                </a:solidFill>
                <a:latin typeface="Arial" panose="020B0604020202020204" pitchFamily="34" charset="0"/>
                <a:cs typeface="Arial" panose="020B0604020202020204" pitchFamily="34" charset="0"/>
              </a:rPr>
              <a:t>un albergue temporal.</a:t>
            </a:r>
          </a:p>
          <a:p>
            <a:pPr marL="285750" indent="-285750" algn="just">
              <a:buFont typeface="Wingdings" panose="05000000000000000000" pitchFamily="2" charset="2"/>
              <a:buChar char="v"/>
            </a:pPr>
            <a:endParaRPr lang="es-PE" sz="2200" dirty="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sz="2200" dirty="0" smtClean="0">
                <a:latin typeface="Arial" panose="020B0604020202020204" pitchFamily="34" charset="0"/>
                <a:cs typeface="Arial" panose="020B0604020202020204" pitchFamily="34" charset="0"/>
              </a:rPr>
              <a:t>Las </a:t>
            </a:r>
            <a:r>
              <a:rPr lang="es-PE" sz="2200" dirty="0">
                <a:latin typeface="Arial" panose="020B0604020202020204" pitchFamily="34" charset="0"/>
                <a:cs typeface="Arial" panose="020B0604020202020204" pitchFamily="34" charset="0"/>
              </a:rPr>
              <a:t>autoridades designan un representante del gobierno regional o local para </a:t>
            </a:r>
            <a:r>
              <a:rPr lang="es-PE" sz="2200" dirty="0" smtClean="0">
                <a:latin typeface="Arial" panose="020B0604020202020204" pitchFamily="34" charset="0"/>
                <a:cs typeface="Arial" panose="020B0604020202020204" pitchFamily="34" charset="0"/>
              </a:rPr>
              <a:t>que </a:t>
            </a:r>
            <a:r>
              <a:rPr lang="it-IT" sz="2200" dirty="0">
                <a:latin typeface="Arial" panose="020B0604020202020204" pitchFamily="34" charset="0"/>
                <a:cs typeface="Arial" panose="020B0604020202020204" pitchFamily="34" charset="0"/>
              </a:rPr>
              <a:t>coordine la apertura del </a:t>
            </a:r>
            <a:r>
              <a:rPr lang="it-IT" sz="2200" dirty="0" smtClean="0">
                <a:latin typeface="Arial" panose="020B0604020202020204" pitchFamily="34" charset="0"/>
                <a:cs typeface="Arial" panose="020B0604020202020204" pitchFamily="34" charset="0"/>
              </a:rPr>
              <a:t>albergue.</a:t>
            </a:r>
          </a:p>
          <a:p>
            <a:pPr marL="285750" indent="-285750" algn="just">
              <a:buFont typeface="Wingdings" panose="05000000000000000000" pitchFamily="2" charset="2"/>
              <a:buChar char="v"/>
            </a:pPr>
            <a:endParaRPr lang="es-P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002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09228"/>
            <a:ext cx="3752490" cy="3785652"/>
          </a:xfrm>
          <a:prstGeom prst="rect">
            <a:avLst/>
          </a:prstGeom>
        </p:spPr>
        <p:txBody>
          <a:bodyPr wrap="square">
            <a:spAutoFit/>
          </a:bodyPr>
          <a:lstStyle/>
          <a:p>
            <a:pPr algn="ctr"/>
            <a:r>
              <a:rPr lang="es-PE" sz="4000" b="1" dirty="0" smtClean="0">
                <a:solidFill>
                  <a:srgbClr val="002060"/>
                </a:solidFill>
                <a:effectLst>
                  <a:outerShdw blurRad="38100" dist="38100" dir="2700000" algn="tl">
                    <a:srgbClr val="000000">
                      <a:alpha val="43137"/>
                    </a:srgbClr>
                  </a:outerShdw>
                </a:effectLst>
              </a:rPr>
              <a:t>Acta </a:t>
            </a:r>
          </a:p>
          <a:p>
            <a:pPr algn="ctr"/>
            <a:r>
              <a:rPr lang="es-PE" sz="4000" b="1" dirty="0" smtClean="0">
                <a:solidFill>
                  <a:srgbClr val="002060"/>
                </a:solidFill>
                <a:effectLst>
                  <a:outerShdw blurRad="38100" dist="38100" dir="2700000" algn="tl">
                    <a:srgbClr val="000000">
                      <a:alpha val="43137"/>
                    </a:srgbClr>
                  </a:outerShdw>
                </a:effectLst>
              </a:rPr>
              <a:t>de apertura del albergue temporal</a:t>
            </a:r>
          </a:p>
          <a:p>
            <a:pPr algn="ctr"/>
            <a:endParaRPr lang="es-PE" sz="4000" b="1" dirty="0">
              <a:solidFill>
                <a:srgbClr val="002060"/>
              </a:solidFill>
              <a:effectLst>
                <a:outerShdw blurRad="38100" dist="38100" dir="2700000" algn="tl">
                  <a:srgbClr val="000000">
                    <a:alpha val="43137"/>
                  </a:srgbClr>
                </a:outerShdw>
              </a:effectLst>
            </a:endParaRPr>
          </a:p>
          <a:p>
            <a:pPr algn="ctr"/>
            <a:r>
              <a:rPr lang="es-PE" sz="4000" b="1" dirty="0" smtClean="0">
                <a:solidFill>
                  <a:srgbClr val="002060"/>
                </a:solidFill>
                <a:effectLst>
                  <a:outerShdw blurRad="38100" dist="38100" dir="2700000" algn="tl">
                    <a:srgbClr val="000000">
                      <a:alpha val="43137"/>
                    </a:srgbClr>
                  </a:outerShdw>
                </a:effectLst>
              </a:rPr>
              <a:t>INMUEBLE</a:t>
            </a:r>
            <a:endParaRPr lang="es-PE" sz="4000" b="1" dirty="0">
              <a:solidFill>
                <a:srgbClr val="002060"/>
              </a:solidFill>
              <a:effectLst>
                <a:outerShdw blurRad="38100" dist="38100" dir="2700000" algn="tl">
                  <a:srgbClr val="000000">
                    <a:alpha val="43137"/>
                  </a:srgbClr>
                </a:outerShdw>
              </a:effectLst>
            </a:endParaRPr>
          </a:p>
        </p:txBody>
      </p:sp>
      <p:pic>
        <p:nvPicPr>
          <p:cNvPr id="3" name="Imagen 2"/>
          <p:cNvPicPr>
            <a:picLocks noChangeAspect="1"/>
          </p:cNvPicPr>
          <p:nvPr/>
        </p:nvPicPr>
        <p:blipFill>
          <a:blip r:embed="rId2"/>
          <a:stretch>
            <a:fillRect/>
          </a:stretch>
        </p:blipFill>
        <p:spPr>
          <a:xfrm>
            <a:off x="4211960" y="265212"/>
            <a:ext cx="3656054" cy="4749991"/>
          </a:xfrm>
          <a:prstGeom prst="rect">
            <a:avLst/>
          </a:prstGeom>
        </p:spPr>
      </p:pic>
    </p:spTree>
    <p:extLst>
      <p:ext uri="{BB962C8B-B14F-4D97-AF65-F5344CB8AC3E}">
        <p14:creationId xmlns:p14="http://schemas.microsoft.com/office/powerpoint/2010/main" val="996074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939" t="8657" r="745" b="8657"/>
          <a:stretch/>
        </p:blipFill>
        <p:spPr>
          <a:xfrm>
            <a:off x="179512" y="193204"/>
            <a:ext cx="8784976" cy="5256584"/>
          </a:xfrm>
          <a:prstGeom prst="rect">
            <a:avLst/>
          </a:prstGeom>
        </p:spPr>
      </p:pic>
      <p:sp>
        <p:nvSpPr>
          <p:cNvPr id="3" name="Forma libre 2"/>
          <p:cNvSpPr/>
          <p:nvPr/>
        </p:nvSpPr>
        <p:spPr>
          <a:xfrm>
            <a:off x="3557557" y="1636699"/>
            <a:ext cx="544745" cy="430306"/>
          </a:xfrm>
          <a:custGeom>
            <a:avLst/>
            <a:gdLst>
              <a:gd name="connsiteX0" fmla="*/ 151 w 544745"/>
              <a:gd name="connsiteY0" fmla="*/ 176733 h 430306"/>
              <a:gd name="connsiteX1" fmla="*/ 38571 w 544745"/>
              <a:gd name="connsiteY1" fmla="*/ 169049 h 430306"/>
              <a:gd name="connsiteX2" fmla="*/ 84675 w 544745"/>
              <a:gd name="connsiteY2" fmla="*/ 138313 h 430306"/>
              <a:gd name="connsiteX3" fmla="*/ 107727 w 544745"/>
              <a:gd name="connsiteY3" fmla="*/ 122945 h 430306"/>
              <a:gd name="connsiteX4" fmla="*/ 130779 w 544745"/>
              <a:gd name="connsiteY4" fmla="*/ 107577 h 430306"/>
              <a:gd name="connsiteX5" fmla="*/ 153831 w 544745"/>
              <a:gd name="connsiteY5" fmla="*/ 92209 h 430306"/>
              <a:gd name="connsiteX6" fmla="*/ 169199 w 544745"/>
              <a:gd name="connsiteY6" fmla="*/ 76840 h 430306"/>
              <a:gd name="connsiteX7" fmla="*/ 184567 w 544745"/>
              <a:gd name="connsiteY7" fmla="*/ 53788 h 430306"/>
              <a:gd name="connsiteX8" fmla="*/ 207619 w 544745"/>
              <a:gd name="connsiteY8" fmla="*/ 46104 h 430306"/>
              <a:gd name="connsiteX9" fmla="*/ 276776 w 544745"/>
              <a:gd name="connsiteY9" fmla="*/ 15368 h 430306"/>
              <a:gd name="connsiteX10" fmla="*/ 299828 w 544745"/>
              <a:gd name="connsiteY10" fmla="*/ 7684 h 430306"/>
              <a:gd name="connsiteX11" fmla="*/ 322880 w 544745"/>
              <a:gd name="connsiteY11" fmla="*/ 0 h 430306"/>
              <a:gd name="connsiteX12" fmla="*/ 461193 w 544745"/>
              <a:gd name="connsiteY12" fmla="*/ 23052 h 430306"/>
              <a:gd name="connsiteX13" fmla="*/ 484245 w 544745"/>
              <a:gd name="connsiteY13" fmla="*/ 30736 h 430306"/>
              <a:gd name="connsiteX14" fmla="*/ 530349 w 544745"/>
              <a:gd name="connsiteY14" fmla="*/ 61472 h 430306"/>
              <a:gd name="connsiteX15" fmla="*/ 530349 w 544745"/>
              <a:gd name="connsiteY15" fmla="*/ 199785 h 430306"/>
              <a:gd name="connsiteX16" fmla="*/ 507297 w 544745"/>
              <a:gd name="connsiteY16" fmla="*/ 207469 h 430306"/>
              <a:gd name="connsiteX17" fmla="*/ 461193 w 544745"/>
              <a:gd name="connsiteY17" fmla="*/ 230521 h 430306"/>
              <a:gd name="connsiteX18" fmla="*/ 445825 w 544745"/>
              <a:gd name="connsiteY18" fmla="*/ 253573 h 430306"/>
              <a:gd name="connsiteX19" fmla="*/ 422772 w 544745"/>
              <a:gd name="connsiteY19" fmla="*/ 299677 h 430306"/>
              <a:gd name="connsiteX20" fmla="*/ 392036 w 544745"/>
              <a:gd name="connsiteY20" fmla="*/ 338098 h 430306"/>
              <a:gd name="connsiteX21" fmla="*/ 361300 w 544745"/>
              <a:gd name="connsiteY21" fmla="*/ 376518 h 430306"/>
              <a:gd name="connsiteX22" fmla="*/ 345932 w 544745"/>
              <a:gd name="connsiteY22" fmla="*/ 399570 h 430306"/>
              <a:gd name="connsiteX23" fmla="*/ 322880 w 544745"/>
              <a:gd name="connsiteY23" fmla="*/ 407254 h 430306"/>
              <a:gd name="connsiteX24" fmla="*/ 276776 w 544745"/>
              <a:gd name="connsiteY24" fmla="*/ 430306 h 430306"/>
              <a:gd name="connsiteX25" fmla="*/ 123095 w 544745"/>
              <a:gd name="connsiteY25" fmla="*/ 422622 h 430306"/>
              <a:gd name="connsiteX26" fmla="*/ 100043 w 544745"/>
              <a:gd name="connsiteY26" fmla="*/ 407254 h 430306"/>
              <a:gd name="connsiteX27" fmla="*/ 92359 w 544745"/>
              <a:gd name="connsiteY27" fmla="*/ 384202 h 430306"/>
              <a:gd name="connsiteX28" fmla="*/ 76991 w 544745"/>
              <a:gd name="connsiteY28" fmla="*/ 315046 h 430306"/>
              <a:gd name="connsiteX29" fmla="*/ 69307 w 544745"/>
              <a:gd name="connsiteY29" fmla="*/ 291993 h 430306"/>
              <a:gd name="connsiteX30" fmla="*/ 38571 w 544745"/>
              <a:gd name="connsiteY30" fmla="*/ 245889 h 430306"/>
              <a:gd name="connsiteX31" fmla="*/ 30887 w 544745"/>
              <a:gd name="connsiteY31" fmla="*/ 215153 h 430306"/>
              <a:gd name="connsiteX32" fmla="*/ 151 w 544745"/>
              <a:gd name="connsiteY32" fmla="*/ 176733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745" h="430306">
                <a:moveTo>
                  <a:pt x="151" y="176733"/>
                </a:moveTo>
                <a:cubicBezTo>
                  <a:pt x="1432" y="169049"/>
                  <a:pt x="26681" y="174453"/>
                  <a:pt x="38571" y="169049"/>
                </a:cubicBezTo>
                <a:cubicBezTo>
                  <a:pt x="55386" y="161406"/>
                  <a:pt x="69307" y="148558"/>
                  <a:pt x="84675" y="138313"/>
                </a:cubicBezTo>
                <a:lnTo>
                  <a:pt x="107727" y="122945"/>
                </a:lnTo>
                <a:lnTo>
                  <a:pt x="130779" y="107577"/>
                </a:lnTo>
                <a:cubicBezTo>
                  <a:pt x="138463" y="102454"/>
                  <a:pt x="147301" y="98739"/>
                  <a:pt x="153831" y="92209"/>
                </a:cubicBezTo>
                <a:cubicBezTo>
                  <a:pt x="158954" y="87086"/>
                  <a:pt x="164673" y="82497"/>
                  <a:pt x="169199" y="76840"/>
                </a:cubicBezTo>
                <a:cubicBezTo>
                  <a:pt x="174968" y="69629"/>
                  <a:pt x="177356" y="59557"/>
                  <a:pt x="184567" y="53788"/>
                </a:cubicBezTo>
                <a:cubicBezTo>
                  <a:pt x="190892" y="48728"/>
                  <a:pt x="200374" y="49726"/>
                  <a:pt x="207619" y="46104"/>
                </a:cubicBezTo>
                <a:cubicBezTo>
                  <a:pt x="280681" y="9574"/>
                  <a:pt x="157834" y="55015"/>
                  <a:pt x="276776" y="15368"/>
                </a:cubicBezTo>
                <a:lnTo>
                  <a:pt x="299828" y="7684"/>
                </a:lnTo>
                <a:lnTo>
                  <a:pt x="322880" y="0"/>
                </a:lnTo>
                <a:cubicBezTo>
                  <a:pt x="431230" y="9029"/>
                  <a:pt x="385829" y="-2069"/>
                  <a:pt x="461193" y="23052"/>
                </a:cubicBezTo>
                <a:cubicBezTo>
                  <a:pt x="468877" y="25613"/>
                  <a:pt x="477506" y="26243"/>
                  <a:pt x="484245" y="30736"/>
                </a:cubicBezTo>
                <a:lnTo>
                  <a:pt x="530349" y="61472"/>
                </a:lnTo>
                <a:cubicBezTo>
                  <a:pt x="547491" y="112900"/>
                  <a:pt x="551493" y="115209"/>
                  <a:pt x="530349" y="199785"/>
                </a:cubicBezTo>
                <a:cubicBezTo>
                  <a:pt x="528385" y="207643"/>
                  <a:pt x="514542" y="203847"/>
                  <a:pt x="507297" y="207469"/>
                </a:cubicBezTo>
                <a:cubicBezTo>
                  <a:pt x="447714" y="237260"/>
                  <a:pt x="519135" y="211207"/>
                  <a:pt x="461193" y="230521"/>
                </a:cubicBezTo>
                <a:cubicBezTo>
                  <a:pt x="456070" y="238205"/>
                  <a:pt x="449955" y="245313"/>
                  <a:pt x="445825" y="253573"/>
                </a:cubicBezTo>
                <a:cubicBezTo>
                  <a:pt x="426887" y="291447"/>
                  <a:pt x="452133" y="262975"/>
                  <a:pt x="422772" y="299677"/>
                </a:cubicBezTo>
                <a:cubicBezTo>
                  <a:pt x="403715" y="323499"/>
                  <a:pt x="407801" y="306567"/>
                  <a:pt x="392036" y="338098"/>
                </a:cubicBezTo>
                <a:cubicBezTo>
                  <a:pt x="373478" y="375213"/>
                  <a:pt x="400159" y="350612"/>
                  <a:pt x="361300" y="376518"/>
                </a:cubicBezTo>
                <a:cubicBezTo>
                  <a:pt x="356177" y="384202"/>
                  <a:pt x="353143" y="393801"/>
                  <a:pt x="345932" y="399570"/>
                </a:cubicBezTo>
                <a:cubicBezTo>
                  <a:pt x="339607" y="404630"/>
                  <a:pt x="330125" y="403632"/>
                  <a:pt x="322880" y="407254"/>
                </a:cubicBezTo>
                <a:cubicBezTo>
                  <a:pt x="263297" y="437045"/>
                  <a:pt x="334718" y="410992"/>
                  <a:pt x="276776" y="430306"/>
                </a:cubicBezTo>
                <a:cubicBezTo>
                  <a:pt x="225549" y="427745"/>
                  <a:pt x="173955" y="429256"/>
                  <a:pt x="123095" y="422622"/>
                </a:cubicBezTo>
                <a:cubicBezTo>
                  <a:pt x="113938" y="421428"/>
                  <a:pt x="105812" y="414465"/>
                  <a:pt x="100043" y="407254"/>
                </a:cubicBezTo>
                <a:cubicBezTo>
                  <a:pt x="94983" y="400929"/>
                  <a:pt x="94584" y="391990"/>
                  <a:pt x="92359" y="384202"/>
                </a:cubicBezTo>
                <a:cubicBezTo>
                  <a:pt x="76585" y="328991"/>
                  <a:pt x="92834" y="378420"/>
                  <a:pt x="76991" y="315046"/>
                </a:cubicBezTo>
                <a:cubicBezTo>
                  <a:pt x="75027" y="307188"/>
                  <a:pt x="73241" y="299074"/>
                  <a:pt x="69307" y="291993"/>
                </a:cubicBezTo>
                <a:cubicBezTo>
                  <a:pt x="60337" y="275847"/>
                  <a:pt x="38571" y="245889"/>
                  <a:pt x="38571" y="245889"/>
                </a:cubicBezTo>
                <a:cubicBezTo>
                  <a:pt x="36010" y="235644"/>
                  <a:pt x="37484" y="223399"/>
                  <a:pt x="30887" y="215153"/>
                </a:cubicBezTo>
                <a:cubicBezTo>
                  <a:pt x="5405" y="183301"/>
                  <a:pt x="-1130" y="184417"/>
                  <a:pt x="151" y="17673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Forma libre 3"/>
          <p:cNvSpPr/>
          <p:nvPr/>
        </p:nvSpPr>
        <p:spPr>
          <a:xfrm>
            <a:off x="5071272" y="3388659"/>
            <a:ext cx="1385103" cy="1206667"/>
          </a:xfrm>
          <a:custGeom>
            <a:avLst/>
            <a:gdLst>
              <a:gd name="connsiteX0" fmla="*/ 92399 w 1385103"/>
              <a:gd name="connsiteY0" fmla="*/ 491778 h 1206667"/>
              <a:gd name="connsiteX1" fmla="*/ 15558 w 1385103"/>
              <a:gd name="connsiteY1" fmla="*/ 361149 h 1206667"/>
              <a:gd name="connsiteX2" fmla="*/ 190 w 1385103"/>
              <a:gd name="connsiteY2" fmla="*/ 322729 h 1206667"/>
              <a:gd name="connsiteX3" fmla="*/ 23242 w 1385103"/>
              <a:gd name="connsiteY3" fmla="*/ 184417 h 1206667"/>
              <a:gd name="connsiteX4" fmla="*/ 38610 w 1385103"/>
              <a:gd name="connsiteY4" fmla="*/ 161365 h 1206667"/>
              <a:gd name="connsiteX5" fmla="*/ 46294 w 1385103"/>
              <a:gd name="connsiteY5" fmla="*/ 138312 h 1206667"/>
              <a:gd name="connsiteX6" fmla="*/ 84715 w 1385103"/>
              <a:gd name="connsiteY6" fmla="*/ 99892 h 1206667"/>
              <a:gd name="connsiteX7" fmla="*/ 123135 w 1385103"/>
              <a:gd name="connsiteY7" fmla="*/ 61472 h 1206667"/>
              <a:gd name="connsiteX8" fmla="*/ 138503 w 1385103"/>
              <a:gd name="connsiteY8" fmla="*/ 38420 h 1206667"/>
              <a:gd name="connsiteX9" fmla="*/ 161555 w 1385103"/>
              <a:gd name="connsiteY9" fmla="*/ 30736 h 1206667"/>
              <a:gd name="connsiteX10" fmla="*/ 184607 w 1385103"/>
              <a:gd name="connsiteY10" fmla="*/ 15368 h 1206667"/>
              <a:gd name="connsiteX11" fmla="*/ 223027 w 1385103"/>
              <a:gd name="connsiteY11" fmla="*/ 7684 h 1206667"/>
              <a:gd name="connsiteX12" fmla="*/ 246079 w 1385103"/>
              <a:gd name="connsiteY12" fmla="*/ 0 h 1206667"/>
              <a:gd name="connsiteX13" fmla="*/ 461232 w 1385103"/>
              <a:gd name="connsiteY13" fmla="*/ 7684 h 1206667"/>
              <a:gd name="connsiteX14" fmla="*/ 507336 w 1385103"/>
              <a:gd name="connsiteY14" fmla="*/ 15368 h 1206667"/>
              <a:gd name="connsiteX15" fmla="*/ 538073 w 1385103"/>
              <a:gd name="connsiteY15" fmla="*/ 30736 h 1206667"/>
              <a:gd name="connsiteX16" fmla="*/ 591861 w 1385103"/>
              <a:gd name="connsiteY16" fmla="*/ 46104 h 1206667"/>
              <a:gd name="connsiteX17" fmla="*/ 622597 w 1385103"/>
              <a:gd name="connsiteY17" fmla="*/ 61472 h 1206667"/>
              <a:gd name="connsiteX18" fmla="*/ 661017 w 1385103"/>
              <a:gd name="connsiteY18" fmla="*/ 76840 h 1206667"/>
              <a:gd name="connsiteX19" fmla="*/ 730173 w 1385103"/>
              <a:gd name="connsiteY19" fmla="*/ 122944 h 1206667"/>
              <a:gd name="connsiteX20" fmla="*/ 799330 w 1385103"/>
              <a:gd name="connsiteY20" fmla="*/ 153680 h 1206667"/>
              <a:gd name="connsiteX21" fmla="*/ 853118 w 1385103"/>
              <a:gd name="connsiteY21" fmla="*/ 192101 h 1206667"/>
              <a:gd name="connsiteX22" fmla="*/ 883854 w 1385103"/>
              <a:gd name="connsiteY22" fmla="*/ 199785 h 1206667"/>
              <a:gd name="connsiteX23" fmla="*/ 937642 w 1385103"/>
              <a:gd name="connsiteY23" fmla="*/ 230521 h 1206667"/>
              <a:gd name="connsiteX24" fmla="*/ 983746 w 1385103"/>
              <a:gd name="connsiteY24" fmla="*/ 245889 h 1206667"/>
              <a:gd name="connsiteX25" fmla="*/ 1006799 w 1385103"/>
              <a:gd name="connsiteY25" fmla="*/ 253573 h 1206667"/>
              <a:gd name="connsiteX26" fmla="*/ 1068271 w 1385103"/>
              <a:gd name="connsiteY26" fmla="*/ 276625 h 1206667"/>
              <a:gd name="connsiteX27" fmla="*/ 1091323 w 1385103"/>
              <a:gd name="connsiteY27" fmla="*/ 291993 h 1206667"/>
              <a:gd name="connsiteX28" fmla="*/ 1137427 w 1385103"/>
              <a:gd name="connsiteY28" fmla="*/ 307361 h 1206667"/>
              <a:gd name="connsiteX29" fmla="*/ 1183531 w 1385103"/>
              <a:gd name="connsiteY29" fmla="*/ 330413 h 1206667"/>
              <a:gd name="connsiteX30" fmla="*/ 1214267 w 1385103"/>
              <a:gd name="connsiteY30" fmla="*/ 376517 h 1206667"/>
              <a:gd name="connsiteX31" fmla="*/ 1237320 w 1385103"/>
              <a:gd name="connsiteY31" fmla="*/ 445674 h 1206667"/>
              <a:gd name="connsiteX32" fmla="*/ 1245004 w 1385103"/>
              <a:gd name="connsiteY32" fmla="*/ 468726 h 1206667"/>
              <a:gd name="connsiteX33" fmla="*/ 1283424 w 1385103"/>
              <a:gd name="connsiteY33" fmla="*/ 514830 h 1206667"/>
              <a:gd name="connsiteX34" fmla="*/ 1321844 w 1385103"/>
              <a:gd name="connsiteY34" fmla="*/ 568618 h 1206667"/>
              <a:gd name="connsiteX35" fmla="*/ 1344896 w 1385103"/>
              <a:gd name="connsiteY35" fmla="*/ 599354 h 1206667"/>
              <a:gd name="connsiteX36" fmla="*/ 1360264 w 1385103"/>
              <a:gd name="connsiteY36" fmla="*/ 653143 h 1206667"/>
              <a:gd name="connsiteX37" fmla="*/ 1375632 w 1385103"/>
              <a:gd name="connsiteY37" fmla="*/ 676195 h 1206667"/>
              <a:gd name="connsiteX38" fmla="*/ 1375632 w 1385103"/>
              <a:gd name="connsiteY38" fmla="*/ 806823 h 1206667"/>
              <a:gd name="connsiteX39" fmla="*/ 1352580 w 1385103"/>
              <a:gd name="connsiteY39" fmla="*/ 829875 h 1206667"/>
              <a:gd name="connsiteX40" fmla="*/ 1321844 w 1385103"/>
              <a:gd name="connsiteY40" fmla="*/ 883664 h 1206667"/>
              <a:gd name="connsiteX41" fmla="*/ 1298792 w 1385103"/>
              <a:gd name="connsiteY41" fmla="*/ 899032 h 1206667"/>
              <a:gd name="connsiteX42" fmla="*/ 1268056 w 1385103"/>
              <a:gd name="connsiteY42" fmla="*/ 937452 h 1206667"/>
              <a:gd name="connsiteX43" fmla="*/ 1252688 w 1385103"/>
              <a:gd name="connsiteY43" fmla="*/ 968188 h 1206667"/>
              <a:gd name="connsiteX44" fmla="*/ 1229636 w 1385103"/>
              <a:gd name="connsiteY44" fmla="*/ 983556 h 1206667"/>
              <a:gd name="connsiteX45" fmla="*/ 1175847 w 1385103"/>
              <a:gd name="connsiteY45" fmla="*/ 1037344 h 1206667"/>
              <a:gd name="connsiteX46" fmla="*/ 1129743 w 1385103"/>
              <a:gd name="connsiteY46" fmla="*/ 1068080 h 1206667"/>
              <a:gd name="connsiteX47" fmla="*/ 1083639 w 1385103"/>
              <a:gd name="connsiteY47" fmla="*/ 1106501 h 1206667"/>
              <a:gd name="connsiteX48" fmla="*/ 1045219 w 1385103"/>
              <a:gd name="connsiteY48" fmla="*/ 1121869 h 1206667"/>
              <a:gd name="connsiteX49" fmla="*/ 999115 w 1385103"/>
              <a:gd name="connsiteY49" fmla="*/ 1160289 h 1206667"/>
              <a:gd name="connsiteX50" fmla="*/ 945326 w 1385103"/>
              <a:gd name="connsiteY50" fmla="*/ 1175657 h 1206667"/>
              <a:gd name="connsiteX51" fmla="*/ 906906 w 1385103"/>
              <a:gd name="connsiteY51" fmla="*/ 1191025 h 1206667"/>
              <a:gd name="connsiteX52" fmla="*/ 876170 w 1385103"/>
              <a:gd name="connsiteY52" fmla="*/ 1198709 h 1206667"/>
              <a:gd name="connsiteX53" fmla="*/ 853118 w 1385103"/>
              <a:gd name="connsiteY53" fmla="*/ 1206393 h 1206667"/>
              <a:gd name="connsiteX54" fmla="*/ 699437 w 1385103"/>
              <a:gd name="connsiteY54" fmla="*/ 1191025 h 1206667"/>
              <a:gd name="connsiteX55" fmla="*/ 630281 w 1385103"/>
              <a:gd name="connsiteY55" fmla="*/ 1114185 h 1206667"/>
              <a:gd name="connsiteX56" fmla="*/ 591861 w 1385103"/>
              <a:gd name="connsiteY56" fmla="*/ 1068080 h 1206667"/>
              <a:gd name="connsiteX57" fmla="*/ 553441 w 1385103"/>
              <a:gd name="connsiteY57" fmla="*/ 1029660 h 1206667"/>
              <a:gd name="connsiteX58" fmla="*/ 515020 w 1385103"/>
              <a:gd name="connsiteY58" fmla="*/ 983556 h 1206667"/>
              <a:gd name="connsiteX59" fmla="*/ 476600 w 1385103"/>
              <a:gd name="connsiteY59" fmla="*/ 960504 h 1206667"/>
              <a:gd name="connsiteX60" fmla="*/ 430496 w 1385103"/>
              <a:gd name="connsiteY60" fmla="*/ 914400 h 1206667"/>
              <a:gd name="connsiteX61" fmla="*/ 384392 w 1385103"/>
              <a:gd name="connsiteY61" fmla="*/ 883664 h 1206667"/>
              <a:gd name="connsiteX62" fmla="*/ 307552 w 1385103"/>
              <a:gd name="connsiteY62" fmla="*/ 822191 h 1206667"/>
              <a:gd name="connsiteX63" fmla="*/ 253763 w 1385103"/>
              <a:gd name="connsiteY63" fmla="*/ 783771 h 1206667"/>
              <a:gd name="connsiteX64" fmla="*/ 230711 w 1385103"/>
              <a:gd name="connsiteY64" fmla="*/ 760719 h 1206667"/>
              <a:gd name="connsiteX65" fmla="*/ 215343 w 1385103"/>
              <a:gd name="connsiteY65" fmla="*/ 737667 h 1206667"/>
              <a:gd name="connsiteX66" fmla="*/ 184607 w 1385103"/>
              <a:gd name="connsiteY66" fmla="*/ 722299 h 1206667"/>
              <a:gd name="connsiteX67" fmla="*/ 138503 w 1385103"/>
              <a:gd name="connsiteY67" fmla="*/ 691563 h 1206667"/>
              <a:gd name="connsiteX68" fmla="*/ 92399 w 1385103"/>
              <a:gd name="connsiteY68" fmla="*/ 645459 h 1206667"/>
              <a:gd name="connsiteX69" fmla="*/ 38610 w 1385103"/>
              <a:gd name="connsiteY69" fmla="*/ 583986 h 1206667"/>
              <a:gd name="connsiteX70" fmla="*/ 30926 w 1385103"/>
              <a:gd name="connsiteY70" fmla="*/ 560934 h 1206667"/>
              <a:gd name="connsiteX71" fmla="*/ 38610 w 1385103"/>
              <a:gd name="connsiteY71" fmla="*/ 522514 h 1206667"/>
              <a:gd name="connsiteX72" fmla="*/ 92399 w 1385103"/>
              <a:gd name="connsiteY72" fmla="*/ 491778 h 12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85103" h="1206667">
                <a:moveTo>
                  <a:pt x="92399" y="491778"/>
                </a:moveTo>
                <a:cubicBezTo>
                  <a:pt x="88557" y="464884"/>
                  <a:pt x="39749" y="405498"/>
                  <a:pt x="15558" y="361149"/>
                </a:cubicBezTo>
                <a:cubicBezTo>
                  <a:pt x="8953" y="349040"/>
                  <a:pt x="1000" y="336498"/>
                  <a:pt x="190" y="322729"/>
                </a:cubicBezTo>
                <a:cubicBezTo>
                  <a:pt x="-1057" y="301536"/>
                  <a:pt x="3518" y="214003"/>
                  <a:pt x="23242" y="184417"/>
                </a:cubicBezTo>
                <a:lnTo>
                  <a:pt x="38610" y="161365"/>
                </a:lnTo>
                <a:cubicBezTo>
                  <a:pt x="41171" y="153681"/>
                  <a:pt x="41434" y="144792"/>
                  <a:pt x="46294" y="138312"/>
                </a:cubicBezTo>
                <a:cubicBezTo>
                  <a:pt x="57161" y="123823"/>
                  <a:pt x="84715" y="99892"/>
                  <a:pt x="84715" y="99892"/>
                </a:cubicBezTo>
                <a:cubicBezTo>
                  <a:pt x="122360" y="24603"/>
                  <a:pt x="76026" y="99160"/>
                  <a:pt x="123135" y="61472"/>
                </a:cubicBezTo>
                <a:cubicBezTo>
                  <a:pt x="130346" y="55703"/>
                  <a:pt x="131292" y="44189"/>
                  <a:pt x="138503" y="38420"/>
                </a:cubicBezTo>
                <a:cubicBezTo>
                  <a:pt x="144828" y="33360"/>
                  <a:pt x="154310" y="34358"/>
                  <a:pt x="161555" y="30736"/>
                </a:cubicBezTo>
                <a:cubicBezTo>
                  <a:pt x="169815" y="26606"/>
                  <a:pt x="175960" y="18611"/>
                  <a:pt x="184607" y="15368"/>
                </a:cubicBezTo>
                <a:cubicBezTo>
                  <a:pt x="196836" y="10782"/>
                  <a:pt x="210357" y="10852"/>
                  <a:pt x="223027" y="7684"/>
                </a:cubicBezTo>
                <a:cubicBezTo>
                  <a:pt x="230885" y="5720"/>
                  <a:pt x="238395" y="2561"/>
                  <a:pt x="246079" y="0"/>
                </a:cubicBezTo>
                <a:cubicBezTo>
                  <a:pt x="317797" y="2561"/>
                  <a:pt x="389592" y="3470"/>
                  <a:pt x="461232" y="7684"/>
                </a:cubicBezTo>
                <a:cubicBezTo>
                  <a:pt x="476785" y="8599"/>
                  <a:pt x="492413" y="10891"/>
                  <a:pt x="507336" y="15368"/>
                </a:cubicBezTo>
                <a:cubicBezTo>
                  <a:pt x="518308" y="18660"/>
                  <a:pt x="527308" y="26821"/>
                  <a:pt x="538073" y="30736"/>
                </a:cubicBezTo>
                <a:cubicBezTo>
                  <a:pt x="555597" y="37108"/>
                  <a:pt x="574337" y="39732"/>
                  <a:pt x="591861" y="46104"/>
                </a:cubicBezTo>
                <a:cubicBezTo>
                  <a:pt x="602626" y="50019"/>
                  <a:pt x="612130" y="56820"/>
                  <a:pt x="622597" y="61472"/>
                </a:cubicBezTo>
                <a:cubicBezTo>
                  <a:pt x="635201" y="67074"/>
                  <a:pt x="648960" y="70141"/>
                  <a:pt x="661017" y="76840"/>
                </a:cubicBezTo>
                <a:cubicBezTo>
                  <a:pt x="776831" y="141181"/>
                  <a:pt x="595488" y="55602"/>
                  <a:pt x="730173" y="122944"/>
                </a:cubicBezTo>
                <a:cubicBezTo>
                  <a:pt x="766603" y="141159"/>
                  <a:pt x="766742" y="133312"/>
                  <a:pt x="799330" y="153680"/>
                </a:cubicBezTo>
                <a:cubicBezTo>
                  <a:pt x="805059" y="157261"/>
                  <a:pt x="842770" y="187666"/>
                  <a:pt x="853118" y="192101"/>
                </a:cubicBezTo>
                <a:cubicBezTo>
                  <a:pt x="862825" y="196261"/>
                  <a:pt x="873966" y="196077"/>
                  <a:pt x="883854" y="199785"/>
                </a:cubicBezTo>
                <a:cubicBezTo>
                  <a:pt x="981982" y="236583"/>
                  <a:pt x="857385" y="194851"/>
                  <a:pt x="937642" y="230521"/>
                </a:cubicBezTo>
                <a:cubicBezTo>
                  <a:pt x="952445" y="237100"/>
                  <a:pt x="968378" y="240766"/>
                  <a:pt x="983746" y="245889"/>
                </a:cubicBezTo>
                <a:cubicBezTo>
                  <a:pt x="991430" y="248450"/>
                  <a:pt x="999554" y="249951"/>
                  <a:pt x="1006799" y="253573"/>
                </a:cubicBezTo>
                <a:cubicBezTo>
                  <a:pt x="1046981" y="273664"/>
                  <a:pt x="1026422" y="266163"/>
                  <a:pt x="1068271" y="276625"/>
                </a:cubicBezTo>
                <a:cubicBezTo>
                  <a:pt x="1075955" y="281748"/>
                  <a:pt x="1082884" y="288242"/>
                  <a:pt x="1091323" y="291993"/>
                </a:cubicBezTo>
                <a:cubicBezTo>
                  <a:pt x="1106126" y="298572"/>
                  <a:pt x="1123948" y="298375"/>
                  <a:pt x="1137427" y="307361"/>
                </a:cubicBezTo>
                <a:cubicBezTo>
                  <a:pt x="1167218" y="327222"/>
                  <a:pt x="1151718" y="319809"/>
                  <a:pt x="1183531" y="330413"/>
                </a:cubicBezTo>
                <a:cubicBezTo>
                  <a:pt x="1193776" y="345781"/>
                  <a:pt x="1208426" y="358995"/>
                  <a:pt x="1214267" y="376517"/>
                </a:cubicBezTo>
                <a:lnTo>
                  <a:pt x="1237320" y="445674"/>
                </a:lnTo>
                <a:cubicBezTo>
                  <a:pt x="1239881" y="453358"/>
                  <a:pt x="1240511" y="461987"/>
                  <a:pt x="1245004" y="468726"/>
                </a:cubicBezTo>
                <a:cubicBezTo>
                  <a:pt x="1278970" y="519675"/>
                  <a:pt x="1239051" y="463061"/>
                  <a:pt x="1283424" y="514830"/>
                </a:cubicBezTo>
                <a:cubicBezTo>
                  <a:pt x="1304949" y="539942"/>
                  <a:pt x="1304469" y="544293"/>
                  <a:pt x="1321844" y="568618"/>
                </a:cubicBezTo>
                <a:cubicBezTo>
                  <a:pt x="1329288" y="579039"/>
                  <a:pt x="1337212" y="589109"/>
                  <a:pt x="1344896" y="599354"/>
                </a:cubicBezTo>
                <a:cubicBezTo>
                  <a:pt x="1347358" y="609203"/>
                  <a:pt x="1354752" y="642119"/>
                  <a:pt x="1360264" y="653143"/>
                </a:cubicBezTo>
                <a:cubicBezTo>
                  <a:pt x="1364394" y="661403"/>
                  <a:pt x="1370509" y="668511"/>
                  <a:pt x="1375632" y="676195"/>
                </a:cubicBezTo>
                <a:cubicBezTo>
                  <a:pt x="1384013" y="726481"/>
                  <a:pt x="1391906" y="749862"/>
                  <a:pt x="1375632" y="806823"/>
                </a:cubicBezTo>
                <a:cubicBezTo>
                  <a:pt x="1372647" y="817272"/>
                  <a:pt x="1360264" y="822191"/>
                  <a:pt x="1352580" y="829875"/>
                </a:cubicBezTo>
                <a:cubicBezTo>
                  <a:pt x="1343788" y="856251"/>
                  <a:pt x="1345104" y="860404"/>
                  <a:pt x="1321844" y="883664"/>
                </a:cubicBezTo>
                <a:cubicBezTo>
                  <a:pt x="1315314" y="890194"/>
                  <a:pt x="1306476" y="893909"/>
                  <a:pt x="1298792" y="899032"/>
                </a:cubicBezTo>
                <a:cubicBezTo>
                  <a:pt x="1280446" y="954071"/>
                  <a:pt x="1306674" y="891110"/>
                  <a:pt x="1268056" y="937452"/>
                </a:cubicBezTo>
                <a:cubicBezTo>
                  <a:pt x="1260723" y="946252"/>
                  <a:pt x="1260021" y="959388"/>
                  <a:pt x="1252688" y="968188"/>
                </a:cubicBezTo>
                <a:cubicBezTo>
                  <a:pt x="1246776" y="975283"/>
                  <a:pt x="1236500" y="977378"/>
                  <a:pt x="1229636" y="983556"/>
                </a:cubicBezTo>
                <a:cubicBezTo>
                  <a:pt x="1210789" y="1000518"/>
                  <a:pt x="1196945" y="1023279"/>
                  <a:pt x="1175847" y="1037344"/>
                </a:cubicBezTo>
                <a:cubicBezTo>
                  <a:pt x="1160479" y="1047589"/>
                  <a:pt x="1142803" y="1055019"/>
                  <a:pt x="1129743" y="1068080"/>
                </a:cubicBezTo>
                <a:cubicBezTo>
                  <a:pt x="1112748" y="1085075"/>
                  <a:pt x="1105036" y="1095803"/>
                  <a:pt x="1083639" y="1106501"/>
                </a:cubicBezTo>
                <a:cubicBezTo>
                  <a:pt x="1071302" y="1112670"/>
                  <a:pt x="1058026" y="1116746"/>
                  <a:pt x="1045219" y="1121869"/>
                </a:cubicBezTo>
                <a:cubicBezTo>
                  <a:pt x="1028226" y="1138862"/>
                  <a:pt x="1020510" y="1149592"/>
                  <a:pt x="999115" y="1160289"/>
                </a:cubicBezTo>
                <a:cubicBezTo>
                  <a:pt x="984316" y="1167688"/>
                  <a:pt x="960096" y="1170734"/>
                  <a:pt x="945326" y="1175657"/>
                </a:cubicBezTo>
                <a:cubicBezTo>
                  <a:pt x="932241" y="1180019"/>
                  <a:pt x="919991" y="1186663"/>
                  <a:pt x="906906" y="1191025"/>
                </a:cubicBezTo>
                <a:cubicBezTo>
                  <a:pt x="896887" y="1194365"/>
                  <a:pt x="886324" y="1195808"/>
                  <a:pt x="876170" y="1198709"/>
                </a:cubicBezTo>
                <a:cubicBezTo>
                  <a:pt x="868382" y="1200934"/>
                  <a:pt x="860802" y="1203832"/>
                  <a:pt x="853118" y="1206393"/>
                </a:cubicBezTo>
                <a:cubicBezTo>
                  <a:pt x="845484" y="1205944"/>
                  <a:pt x="739528" y="1211070"/>
                  <a:pt x="699437" y="1191025"/>
                </a:cubicBezTo>
                <a:cubicBezTo>
                  <a:pt x="665571" y="1174092"/>
                  <a:pt x="652811" y="1147981"/>
                  <a:pt x="630281" y="1114185"/>
                </a:cubicBezTo>
                <a:cubicBezTo>
                  <a:pt x="592125" y="1056952"/>
                  <a:pt x="641164" y="1127245"/>
                  <a:pt x="591861" y="1068080"/>
                </a:cubicBezTo>
                <a:cubicBezTo>
                  <a:pt x="559846" y="1029661"/>
                  <a:pt x="595701" y="1057834"/>
                  <a:pt x="553441" y="1029660"/>
                </a:cubicBezTo>
                <a:cubicBezTo>
                  <a:pt x="540424" y="1010135"/>
                  <a:pt x="534744" y="998348"/>
                  <a:pt x="515020" y="983556"/>
                </a:cubicBezTo>
                <a:cubicBezTo>
                  <a:pt x="503072" y="974595"/>
                  <a:pt x="488159" y="969961"/>
                  <a:pt x="476600" y="960504"/>
                </a:cubicBezTo>
                <a:cubicBezTo>
                  <a:pt x="459779" y="946741"/>
                  <a:pt x="448579" y="926456"/>
                  <a:pt x="430496" y="914400"/>
                </a:cubicBezTo>
                <a:cubicBezTo>
                  <a:pt x="415128" y="904155"/>
                  <a:pt x="397452" y="896724"/>
                  <a:pt x="384392" y="883664"/>
                </a:cubicBezTo>
                <a:cubicBezTo>
                  <a:pt x="324877" y="824148"/>
                  <a:pt x="354659" y="837893"/>
                  <a:pt x="307552" y="822191"/>
                </a:cubicBezTo>
                <a:cubicBezTo>
                  <a:pt x="268628" y="783270"/>
                  <a:pt x="325182" y="837335"/>
                  <a:pt x="253763" y="783771"/>
                </a:cubicBezTo>
                <a:cubicBezTo>
                  <a:pt x="245070" y="777251"/>
                  <a:pt x="237668" y="769067"/>
                  <a:pt x="230711" y="760719"/>
                </a:cubicBezTo>
                <a:cubicBezTo>
                  <a:pt x="224799" y="753624"/>
                  <a:pt x="222438" y="743579"/>
                  <a:pt x="215343" y="737667"/>
                </a:cubicBezTo>
                <a:cubicBezTo>
                  <a:pt x="206543" y="730334"/>
                  <a:pt x="194429" y="728192"/>
                  <a:pt x="184607" y="722299"/>
                </a:cubicBezTo>
                <a:cubicBezTo>
                  <a:pt x="168769" y="712796"/>
                  <a:pt x="153279" y="702645"/>
                  <a:pt x="138503" y="691563"/>
                </a:cubicBezTo>
                <a:cubicBezTo>
                  <a:pt x="72049" y="641722"/>
                  <a:pt x="135300" y="694489"/>
                  <a:pt x="92399" y="645459"/>
                </a:cubicBezTo>
                <a:cubicBezTo>
                  <a:pt x="69031" y="618753"/>
                  <a:pt x="53019" y="612805"/>
                  <a:pt x="38610" y="583986"/>
                </a:cubicBezTo>
                <a:cubicBezTo>
                  <a:pt x="34988" y="576741"/>
                  <a:pt x="33487" y="568618"/>
                  <a:pt x="30926" y="560934"/>
                </a:cubicBezTo>
                <a:cubicBezTo>
                  <a:pt x="33487" y="548127"/>
                  <a:pt x="34024" y="534743"/>
                  <a:pt x="38610" y="522514"/>
                </a:cubicBezTo>
                <a:cubicBezTo>
                  <a:pt x="44426" y="507005"/>
                  <a:pt x="96241" y="518672"/>
                  <a:pt x="92399" y="49177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780415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67944" y="193204"/>
            <a:ext cx="4088101" cy="5171823"/>
          </a:xfrm>
          <a:prstGeom prst="rect">
            <a:avLst/>
          </a:prstGeom>
        </p:spPr>
      </p:pic>
      <p:sp>
        <p:nvSpPr>
          <p:cNvPr id="3" name="Rectángulo 2"/>
          <p:cNvSpPr/>
          <p:nvPr/>
        </p:nvSpPr>
        <p:spPr>
          <a:xfrm>
            <a:off x="-11016" y="697260"/>
            <a:ext cx="3752490" cy="3785652"/>
          </a:xfrm>
          <a:prstGeom prst="rect">
            <a:avLst/>
          </a:prstGeom>
        </p:spPr>
        <p:txBody>
          <a:bodyPr wrap="square">
            <a:spAutoFit/>
          </a:bodyPr>
          <a:lstStyle/>
          <a:p>
            <a:pPr algn="ctr"/>
            <a:r>
              <a:rPr lang="es-PE" sz="4000" b="1" dirty="0" smtClean="0">
                <a:solidFill>
                  <a:srgbClr val="002060"/>
                </a:solidFill>
                <a:effectLst>
                  <a:outerShdw blurRad="38100" dist="38100" dir="2700000" algn="tl">
                    <a:srgbClr val="000000">
                      <a:alpha val="43137"/>
                    </a:srgbClr>
                  </a:outerShdw>
                </a:effectLst>
              </a:rPr>
              <a:t>Acta </a:t>
            </a:r>
          </a:p>
          <a:p>
            <a:pPr algn="ctr"/>
            <a:r>
              <a:rPr lang="es-PE" sz="4000" b="1" dirty="0" smtClean="0">
                <a:solidFill>
                  <a:srgbClr val="002060"/>
                </a:solidFill>
                <a:effectLst>
                  <a:outerShdw blurRad="38100" dist="38100" dir="2700000" algn="tl">
                    <a:srgbClr val="000000">
                      <a:alpha val="43137"/>
                    </a:srgbClr>
                  </a:outerShdw>
                </a:effectLst>
              </a:rPr>
              <a:t>de apertura del albergue temporal</a:t>
            </a:r>
          </a:p>
          <a:p>
            <a:pPr algn="ctr"/>
            <a:endParaRPr lang="es-PE" sz="4000" b="1" dirty="0">
              <a:solidFill>
                <a:srgbClr val="002060"/>
              </a:solidFill>
              <a:effectLst>
                <a:outerShdw blurRad="38100" dist="38100" dir="2700000" algn="tl">
                  <a:srgbClr val="000000">
                    <a:alpha val="43137"/>
                  </a:srgbClr>
                </a:outerShdw>
              </a:effectLst>
            </a:endParaRPr>
          </a:p>
          <a:p>
            <a:pPr algn="ctr"/>
            <a:r>
              <a:rPr lang="es-PE" sz="4000" b="1" dirty="0" smtClean="0">
                <a:solidFill>
                  <a:srgbClr val="002060"/>
                </a:solidFill>
                <a:effectLst>
                  <a:outerShdw blurRad="38100" dist="38100" dir="2700000" algn="tl">
                    <a:srgbClr val="000000">
                      <a:alpha val="43137"/>
                    </a:srgbClr>
                  </a:outerShdw>
                </a:effectLst>
              </a:rPr>
              <a:t>TERRENO</a:t>
            </a:r>
            <a:endParaRPr lang="es-PE" sz="4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6822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54792" y="193204"/>
            <a:ext cx="5758628" cy="646331"/>
          </a:xfrm>
          <a:prstGeom prst="rect">
            <a:avLst/>
          </a:prstGeom>
        </p:spPr>
        <p:txBody>
          <a:bodyPr wrap="none">
            <a:spAutoFit/>
          </a:bodyPr>
          <a:lstStyle/>
          <a:p>
            <a:r>
              <a:rPr lang="es-PE" sz="3600" b="1" dirty="0">
                <a:solidFill>
                  <a:srgbClr val="002060"/>
                </a:solidFill>
                <a:effectLst>
                  <a:outerShdw blurRad="38100" dist="38100" dir="2700000" algn="tl">
                    <a:srgbClr val="000000">
                      <a:alpha val="43137"/>
                    </a:srgbClr>
                  </a:outerShdw>
                </a:effectLst>
              </a:rPr>
              <a:t>Cierre del Albergue </a:t>
            </a:r>
            <a:r>
              <a:rPr lang="es-PE" sz="3600" b="1" dirty="0" smtClean="0">
                <a:solidFill>
                  <a:srgbClr val="002060"/>
                </a:solidFill>
                <a:effectLst>
                  <a:outerShdw blurRad="38100" dist="38100" dir="2700000" algn="tl">
                    <a:srgbClr val="000000">
                      <a:alpha val="43137"/>
                    </a:srgbClr>
                  </a:outerShdw>
                </a:effectLst>
              </a:rPr>
              <a:t>Temporal</a:t>
            </a:r>
            <a:endParaRPr lang="es-PE" sz="3600" b="1" dirty="0">
              <a:solidFill>
                <a:srgbClr val="002060"/>
              </a:solidFill>
              <a:effectLst>
                <a:outerShdw blurRad="38100" dist="38100" dir="2700000" algn="tl">
                  <a:srgbClr val="000000">
                    <a:alpha val="43137"/>
                  </a:srgbClr>
                </a:outerShdw>
              </a:effectLst>
            </a:endParaRPr>
          </a:p>
        </p:txBody>
      </p:sp>
      <p:sp>
        <p:nvSpPr>
          <p:cNvPr id="3" name="Rectángulo 2"/>
          <p:cNvSpPr/>
          <p:nvPr/>
        </p:nvSpPr>
        <p:spPr>
          <a:xfrm>
            <a:off x="526492" y="985292"/>
            <a:ext cx="8149964" cy="3816429"/>
          </a:xfrm>
          <a:prstGeom prst="rect">
            <a:avLst/>
          </a:prstGeom>
        </p:spPr>
        <p:txBody>
          <a:bodyPr wrap="square">
            <a:spAutoFit/>
          </a:bodyPr>
          <a:lstStyle/>
          <a:p>
            <a:pPr algn="just"/>
            <a:r>
              <a:rPr lang="es-PE" sz="2200" dirty="0">
                <a:solidFill>
                  <a:srgbClr val="231F20"/>
                </a:solidFill>
                <a:latin typeface="Arial" panose="020B0604020202020204" pitchFamily="34" charset="0"/>
                <a:cs typeface="Arial" panose="020B0604020202020204" pitchFamily="34" charset="0"/>
              </a:rPr>
              <a:t>Las autoridades regionales o locales tomarán la decisión de cerrar el albergue temporal será </a:t>
            </a:r>
            <a:r>
              <a:rPr lang="es-PE" sz="2200" dirty="0" smtClean="0">
                <a:solidFill>
                  <a:srgbClr val="231F20"/>
                </a:solidFill>
                <a:latin typeface="Arial" panose="020B0604020202020204" pitchFamily="34" charset="0"/>
                <a:cs typeface="Arial" panose="020B0604020202020204" pitchFamily="34" charset="0"/>
              </a:rPr>
              <a:t>cerrado </a:t>
            </a:r>
            <a:r>
              <a:rPr lang="es-PE" sz="2200" dirty="0">
                <a:solidFill>
                  <a:srgbClr val="231F20"/>
                </a:solidFill>
                <a:latin typeface="Arial" panose="020B0604020202020204" pitchFamily="34" charset="0"/>
                <a:cs typeface="Arial" panose="020B0604020202020204" pitchFamily="34" charset="0"/>
              </a:rPr>
              <a:t>cuando</a:t>
            </a:r>
            <a:r>
              <a:rPr lang="es-PE" sz="2200" dirty="0" smtClean="0">
                <a:solidFill>
                  <a:srgbClr val="231F20"/>
                </a:solidFill>
                <a:latin typeface="Arial" panose="020B0604020202020204" pitchFamily="34" charset="0"/>
                <a:cs typeface="Arial" panose="020B0604020202020204" pitchFamily="34" charset="0"/>
              </a:rPr>
              <a:t>:</a:t>
            </a:r>
          </a:p>
          <a:p>
            <a:pPr algn="just"/>
            <a:endParaRPr lang="es-PE" sz="2200" dirty="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sz="2200" dirty="0" smtClean="0">
                <a:solidFill>
                  <a:srgbClr val="231F20"/>
                </a:solidFill>
                <a:latin typeface="Arial" panose="020B0604020202020204" pitchFamily="34" charset="0"/>
                <a:cs typeface="Arial" panose="020B0604020202020204" pitchFamily="34" charset="0"/>
              </a:rPr>
              <a:t>El </a:t>
            </a:r>
            <a:r>
              <a:rPr lang="es-PE" sz="2200" dirty="0">
                <a:solidFill>
                  <a:srgbClr val="231F20"/>
                </a:solidFill>
                <a:latin typeface="Arial" panose="020B0604020202020204" pitchFamily="34" charset="0"/>
                <a:cs typeface="Arial" panose="020B0604020202020204" pitchFamily="34" charset="0"/>
              </a:rPr>
              <a:t>riesgo se haya reducido</a:t>
            </a:r>
            <a:r>
              <a:rPr lang="es-PE" sz="2200" dirty="0" smtClean="0">
                <a:solidFill>
                  <a:srgbClr val="231F20"/>
                </a:solidFill>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v"/>
            </a:pPr>
            <a:endParaRPr lang="es-PE" sz="2200" dirty="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sz="2200" dirty="0" smtClean="0">
                <a:solidFill>
                  <a:srgbClr val="231F20"/>
                </a:solidFill>
                <a:latin typeface="Arial" panose="020B0604020202020204" pitchFamily="34" charset="0"/>
                <a:cs typeface="Arial" panose="020B0604020202020204" pitchFamily="34" charset="0"/>
              </a:rPr>
              <a:t>El </a:t>
            </a:r>
            <a:r>
              <a:rPr lang="es-PE" sz="2200" dirty="0">
                <a:solidFill>
                  <a:srgbClr val="231F20"/>
                </a:solidFill>
                <a:latin typeface="Arial" panose="020B0604020202020204" pitchFamily="34" charset="0"/>
                <a:cs typeface="Arial" panose="020B0604020202020204" pitchFamily="34" charset="0"/>
              </a:rPr>
              <a:t>número de familias albergadas ha disminuido considerablemente, </a:t>
            </a:r>
            <a:r>
              <a:rPr lang="es-PE" sz="2200" dirty="0" smtClean="0">
                <a:solidFill>
                  <a:srgbClr val="231F20"/>
                </a:solidFill>
                <a:latin typeface="Arial" panose="020B0604020202020204" pitchFamily="34" charset="0"/>
                <a:cs typeface="Arial" panose="020B0604020202020204" pitchFamily="34" charset="0"/>
              </a:rPr>
              <a:t>debiéndose buscar otro </a:t>
            </a:r>
            <a:r>
              <a:rPr lang="es-PE" sz="2200" dirty="0">
                <a:solidFill>
                  <a:srgbClr val="231F20"/>
                </a:solidFill>
                <a:latin typeface="Arial" panose="020B0604020202020204" pitchFamily="34" charset="0"/>
                <a:cs typeface="Arial" panose="020B0604020202020204" pitchFamily="34" charset="0"/>
              </a:rPr>
              <a:t>albergue para las familias que aun quedan</a:t>
            </a:r>
            <a:r>
              <a:rPr lang="es-PE" sz="2200" dirty="0" smtClean="0">
                <a:solidFill>
                  <a:srgbClr val="231F20"/>
                </a:solidFill>
                <a:latin typeface="Arial" panose="020B0604020202020204" pitchFamily="34" charset="0"/>
                <a:cs typeface="Arial" panose="020B0604020202020204" pitchFamily="34" charset="0"/>
              </a:rPr>
              <a:t>.</a:t>
            </a:r>
          </a:p>
          <a:p>
            <a:pPr algn="just"/>
            <a:endParaRPr lang="es-PE" sz="2200" dirty="0">
              <a:solidFill>
                <a:srgbClr val="231F2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s-PE" sz="2200" dirty="0" smtClean="0">
                <a:solidFill>
                  <a:srgbClr val="231F20"/>
                </a:solidFill>
                <a:latin typeface="Arial" panose="020B0604020202020204" pitchFamily="34" charset="0"/>
                <a:cs typeface="Arial" panose="020B0604020202020204" pitchFamily="34" charset="0"/>
              </a:rPr>
              <a:t>El </a:t>
            </a:r>
            <a:r>
              <a:rPr lang="es-PE" sz="2200" dirty="0">
                <a:solidFill>
                  <a:srgbClr val="231F20"/>
                </a:solidFill>
                <a:latin typeface="Arial" panose="020B0604020202020204" pitchFamily="34" charset="0"/>
                <a:cs typeface="Arial" panose="020B0604020202020204" pitchFamily="34" charset="0"/>
              </a:rPr>
              <a:t>albergue presenta daños y es un riesgo para los albergados.</a:t>
            </a:r>
            <a:endParaRPr lang="es-PE"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346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9398" y="697260"/>
            <a:ext cx="3752490" cy="3785652"/>
          </a:xfrm>
          <a:prstGeom prst="rect">
            <a:avLst/>
          </a:prstGeom>
        </p:spPr>
        <p:txBody>
          <a:bodyPr wrap="square">
            <a:spAutoFit/>
          </a:bodyPr>
          <a:lstStyle/>
          <a:p>
            <a:pPr algn="ctr"/>
            <a:r>
              <a:rPr lang="es-PE" sz="4000" b="1" dirty="0" smtClean="0">
                <a:solidFill>
                  <a:srgbClr val="002060"/>
                </a:solidFill>
                <a:effectLst>
                  <a:outerShdw blurRad="38100" dist="38100" dir="2700000" algn="tl">
                    <a:srgbClr val="000000">
                      <a:alpha val="43137"/>
                    </a:srgbClr>
                  </a:outerShdw>
                </a:effectLst>
              </a:rPr>
              <a:t>Acta </a:t>
            </a:r>
          </a:p>
          <a:p>
            <a:pPr algn="ctr"/>
            <a:r>
              <a:rPr lang="es-PE" sz="4000" b="1" dirty="0" smtClean="0">
                <a:solidFill>
                  <a:srgbClr val="002060"/>
                </a:solidFill>
                <a:effectLst>
                  <a:outerShdw blurRad="38100" dist="38100" dir="2700000" algn="tl">
                    <a:srgbClr val="000000">
                      <a:alpha val="43137"/>
                    </a:srgbClr>
                  </a:outerShdw>
                </a:effectLst>
              </a:rPr>
              <a:t>de cierre del albergue temporal</a:t>
            </a:r>
          </a:p>
          <a:p>
            <a:pPr algn="ctr"/>
            <a:endParaRPr lang="es-PE" sz="4000" b="1" dirty="0">
              <a:solidFill>
                <a:srgbClr val="002060"/>
              </a:solidFill>
              <a:effectLst>
                <a:outerShdw blurRad="38100" dist="38100" dir="2700000" algn="tl">
                  <a:srgbClr val="000000">
                    <a:alpha val="43137"/>
                  </a:srgbClr>
                </a:outerShdw>
              </a:effectLst>
            </a:endParaRPr>
          </a:p>
          <a:p>
            <a:pPr algn="ctr"/>
            <a:r>
              <a:rPr lang="es-PE" sz="4000" b="1" dirty="0" smtClean="0">
                <a:solidFill>
                  <a:srgbClr val="002060"/>
                </a:solidFill>
                <a:effectLst>
                  <a:outerShdw blurRad="38100" dist="38100" dir="2700000" algn="tl">
                    <a:srgbClr val="000000">
                      <a:alpha val="43137"/>
                    </a:srgbClr>
                  </a:outerShdw>
                </a:effectLst>
              </a:rPr>
              <a:t>INMUEBLE</a:t>
            </a:r>
            <a:endParaRPr lang="es-PE" sz="4000" b="1" dirty="0">
              <a:solidFill>
                <a:srgbClr val="002060"/>
              </a:solidFill>
              <a:effectLst>
                <a:outerShdw blurRad="38100" dist="38100" dir="2700000" algn="tl">
                  <a:srgbClr val="000000">
                    <a:alpha val="43137"/>
                  </a:srgbClr>
                </a:outerShdw>
              </a:effectLst>
            </a:endParaRPr>
          </a:p>
        </p:txBody>
      </p:sp>
      <p:pic>
        <p:nvPicPr>
          <p:cNvPr id="3" name="Imagen 2"/>
          <p:cNvPicPr>
            <a:picLocks noChangeAspect="1"/>
          </p:cNvPicPr>
          <p:nvPr/>
        </p:nvPicPr>
        <p:blipFill>
          <a:blip r:embed="rId2"/>
          <a:stretch>
            <a:fillRect/>
          </a:stretch>
        </p:blipFill>
        <p:spPr>
          <a:xfrm>
            <a:off x="4427984" y="337220"/>
            <a:ext cx="3642440" cy="4998113"/>
          </a:xfrm>
          <a:prstGeom prst="rect">
            <a:avLst/>
          </a:prstGeom>
        </p:spPr>
      </p:pic>
    </p:spTree>
    <p:extLst>
      <p:ext uri="{BB962C8B-B14F-4D97-AF65-F5344CB8AC3E}">
        <p14:creationId xmlns:p14="http://schemas.microsoft.com/office/powerpoint/2010/main" val="1536651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499992" y="471720"/>
            <a:ext cx="3773760" cy="4960668"/>
          </a:xfrm>
          <a:prstGeom prst="rect">
            <a:avLst/>
          </a:prstGeom>
        </p:spPr>
      </p:pic>
      <p:sp>
        <p:nvSpPr>
          <p:cNvPr id="3" name="Rectángulo 2"/>
          <p:cNvSpPr/>
          <p:nvPr/>
        </p:nvSpPr>
        <p:spPr>
          <a:xfrm>
            <a:off x="0" y="481236"/>
            <a:ext cx="3752490" cy="3785652"/>
          </a:xfrm>
          <a:prstGeom prst="rect">
            <a:avLst/>
          </a:prstGeom>
        </p:spPr>
        <p:txBody>
          <a:bodyPr wrap="square">
            <a:spAutoFit/>
          </a:bodyPr>
          <a:lstStyle/>
          <a:p>
            <a:pPr algn="ctr"/>
            <a:r>
              <a:rPr lang="es-PE" sz="4000" b="1" dirty="0" smtClean="0">
                <a:solidFill>
                  <a:srgbClr val="002060"/>
                </a:solidFill>
                <a:effectLst>
                  <a:outerShdw blurRad="38100" dist="38100" dir="2700000" algn="tl">
                    <a:srgbClr val="000000">
                      <a:alpha val="43137"/>
                    </a:srgbClr>
                  </a:outerShdw>
                </a:effectLst>
              </a:rPr>
              <a:t>Acta </a:t>
            </a:r>
          </a:p>
          <a:p>
            <a:pPr algn="ctr"/>
            <a:r>
              <a:rPr lang="es-PE" sz="4000" b="1" dirty="0" smtClean="0">
                <a:solidFill>
                  <a:srgbClr val="002060"/>
                </a:solidFill>
                <a:effectLst>
                  <a:outerShdw blurRad="38100" dist="38100" dir="2700000" algn="tl">
                    <a:srgbClr val="000000">
                      <a:alpha val="43137"/>
                    </a:srgbClr>
                  </a:outerShdw>
                </a:effectLst>
              </a:rPr>
              <a:t>de cierre del albergue temporal</a:t>
            </a:r>
          </a:p>
          <a:p>
            <a:pPr algn="ctr"/>
            <a:endParaRPr lang="es-PE" sz="4000" b="1" dirty="0">
              <a:solidFill>
                <a:srgbClr val="002060"/>
              </a:solidFill>
              <a:effectLst>
                <a:outerShdw blurRad="38100" dist="38100" dir="2700000" algn="tl">
                  <a:srgbClr val="000000">
                    <a:alpha val="43137"/>
                  </a:srgbClr>
                </a:outerShdw>
              </a:effectLst>
            </a:endParaRPr>
          </a:p>
          <a:p>
            <a:pPr algn="ctr"/>
            <a:r>
              <a:rPr lang="es-PE" sz="4000" b="1" dirty="0" smtClean="0">
                <a:solidFill>
                  <a:srgbClr val="002060"/>
                </a:solidFill>
                <a:effectLst>
                  <a:outerShdw blurRad="38100" dist="38100" dir="2700000" algn="tl">
                    <a:srgbClr val="000000">
                      <a:alpha val="43137"/>
                    </a:srgbClr>
                  </a:outerShdw>
                </a:effectLst>
              </a:rPr>
              <a:t>TERRENO</a:t>
            </a:r>
            <a:endParaRPr lang="es-PE" sz="4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78885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27784" y="1849388"/>
            <a:ext cx="3780587" cy="1200329"/>
          </a:xfrm>
          <a:prstGeom prst="rect">
            <a:avLst/>
          </a:prstGeom>
          <a:noFill/>
        </p:spPr>
        <p:txBody>
          <a:bodyPr wrap="none" rtlCol="0">
            <a:spAutoFit/>
          </a:bodyPr>
          <a:lstStyle/>
          <a:p>
            <a:r>
              <a:rPr lang="es-PE" sz="7200" b="1" dirty="0" smtClean="0"/>
              <a:t>GRACIAS </a:t>
            </a:r>
            <a:endParaRPr lang="es-PE" sz="7200" b="1" dirty="0"/>
          </a:p>
        </p:txBody>
      </p:sp>
    </p:spTree>
    <p:extLst>
      <p:ext uri="{BB962C8B-B14F-4D97-AF65-F5344CB8AC3E}">
        <p14:creationId xmlns:p14="http://schemas.microsoft.com/office/powerpoint/2010/main" val="123276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83568" y="337220"/>
            <a:ext cx="7877413" cy="646331"/>
          </a:xfrm>
          <a:prstGeom prst="rect">
            <a:avLst/>
          </a:prstGeom>
          <a:noFill/>
        </p:spPr>
        <p:txBody>
          <a:bodyPr wrap="none" lIns="91440" tIns="45720" rIns="91440" bIns="45720">
            <a:spAutoFit/>
          </a:bodyPr>
          <a:lstStyle/>
          <a:p>
            <a:pPr algn="ctr"/>
            <a:r>
              <a:rPr lang="es-ES" sz="3600" dirty="0" smtClean="0">
                <a:ln w="0"/>
                <a:effectLst>
                  <a:outerShdw blurRad="38100" dist="25400" dir="5400000" algn="ctr" rotWithShape="0">
                    <a:srgbClr val="6E747A">
                      <a:alpha val="43000"/>
                    </a:srgbClr>
                  </a:outerShdw>
                </a:effectLst>
              </a:rPr>
              <a:t>Cuáles son los peligros en sus localidades</a:t>
            </a:r>
            <a:endParaRPr lang="es-ES" sz="3600" b="0" cap="none" spc="0" dirty="0">
              <a:ln w="0"/>
              <a:effectLst>
                <a:outerShdw blurRad="38100" dist="25400" dir="5400000" algn="ctr" rotWithShape="0">
                  <a:srgbClr val="6E747A">
                    <a:alpha val="43000"/>
                  </a:srgbClr>
                </a:outerShdw>
              </a:effectLst>
            </a:endParaRPr>
          </a:p>
        </p:txBody>
      </p:sp>
      <p:sp>
        <p:nvSpPr>
          <p:cNvPr id="3" name="Flecha abajo 2"/>
          <p:cNvSpPr/>
          <p:nvPr/>
        </p:nvSpPr>
        <p:spPr>
          <a:xfrm>
            <a:off x="4211960" y="1057300"/>
            <a:ext cx="64807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3"/>
          <p:cNvSpPr/>
          <p:nvPr/>
        </p:nvSpPr>
        <p:spPr>
          <a:xfrm>
            <a:off x="99063" y="1707113"/>
            <a:ext cx="8873866" cy="1200329"/>
          </a:xfrm>
          <a:prstGeom prst="rect">
            <a:avLst/>
          </a:prstGeom>
          <a:noFill/>
        </p:spPr>
        <p:txBody>
          <a:bodyPr wrap="square" lIns="91440" tIns="45720" rIns="91440" bIns="45720">
            <a:spAutoFit/>
          </a:bodyPr>
          <a:lstStyle/>
          <a:p>
            <a:pPr algn="ctr"/>
            <a:r>
              <a:rPr lang="es-ES" sz="3600" dirty="0" smtClean="0">
                <a:ln w="0"/>
                <a:effectLst>
                  <a:outerShdw blurRad="38100" dist="25400" dir="5400000" algn="ctr" rotWithShape="0">
                    <a:srgbClr val="6E747A">
                      <a:alpha val="43000"/>
                    </a:srgbClr>
                  </a:outerShdw>
                </a:effectLst>
              </a:rPr>
              <a:t>Ante esos peligros cuanta población esta afectada</a:t>
            </a:r>
            <a:endParaRPr lang="es-ES" sz="3600" b="0" cap="none" spc="0" dirty="0">
              <a:ln w="0"/>
              <a:effectLst>
                <a:outerShdw blurRad="38100" dist="25400" dir="5400000" algn="ctr" rotWithShape="0">
                  <a:srgbClr val="6E747A">
                    <a:alpha val="43000"/>
                  </a:srgbClr>
                </a:outerShdw>
              </a:effectLst>
            </a:endParaRPr>
          </a:p>
        </p:txBody>
      </p:sp>
      <p:sp>
        <p:nvSpPr>
          <p:cNvPr id="5" name="Flecha abajo 4"/>
          <p:cNvSpPr/>
          <p:nvPr/>
        </p:nvSpPr>
        <p:spPr>
          <a:xfrm>
            <a:off x="4262234" y="2907442"/>
            <a:ext cx="720080" cy="670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p:cNvSpPr/>
          <p:nvPr/>
        </p:nvSpPr>
        <p:spPr>
          <a:xfrm>
            <a:off x="1639405" y="3614856"/>
            <a:ext cx="5965737" cy="646331"/>
          </a:xfrm>
          <a:prstGeom prst="rect">
            <a:avLst/>
          </a:prstGeom>
          <a:noFill/>
        </p:spPr>
        <p:txBody>
          <a:bodyPr wrap="none" lIns="91440" tIns="45720" rIns="91440" bIns="45720">
            <a:spAutoFit/>
          </a:bodyPr>
          <a:lstStyle/>
          <a:p>
            <a:pPr algn="ctr"/>
            <a:r>
              <a:rPr lang="es-ES" sz="3600" dirty="0" smtClean="0">
                <a:ln w="0"/>
                <a:effectLst>
                  <a:outerShdw blurRad="38100" dist="25400" dir="5400000" algn="ctr" rotWithShape="0">
                    <a:srgbClr val="6E747A">
                      <a:alpha val="43000"/>
                    </a:srgbClr>
                  </a:outerShdw>
                </a:effectLst>
              </a:rPr>
              <a:t>Que acciones se deben realizar</a:t>
            </a:r>
            <a:endParaRPr lang="es-ES" sz="36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913835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8129</TotalTime>
  <Words>3373</Words>
  <Application>Microsoft Office PowerPoint</Application>
  <PresentationFormat>Presentación en pantalla (16:10)</PresentationFormat>
  <Paragraphs>358</Paragraphs>
  <Slides>84</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84</vt:i4>
      </vt:variant>
    </vt:vector>
  </HeadingPairs>
  <TitlesOfParts>
    <vt:vector size="95" baseType="lpstr">
      <vt:lpstr>Aharoni</vt:lpstr>
      <vt:lpstr>Arial</vt:lpstr>
      <vt:lpstr>Arial </vt:lpstr>
      <vt:lpstr>Arial Black</vt:lpstr>
      <vt:lpstr>Calibri</vt:lpstr>
      <vt:lpstr>Gautami</vt:lpstr>
      <vt:lpstr>Symbol</vt:lpstr>
      <vt:lpstr>Tahoma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Delgado</dc:creator>
  <cp:lastModifiedBy>Usuario</cp:lastModifiedBy>
  <cp:revision>96</cp:revision>
  <cp:lastPrinted>2018-10-24T14:01:27Z</cp:lastPrinted>
  <dcterms:created xsi:type="dcterms:W3CDTF">2018-03-15T15:52:14Z</dcterms:created>
  <dcterms:modified xsi:type="dcterms:W3CDTF">2019-09-02T04:19:05Z</dcterms:modified>
</cp:coreProperties>
</file>